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9" r:id="rId3"/>
    <p:sldId id="257" r:id="rId4"/>
    <p:sldId id="280" r:id="rId5"/>
    <p:sldId id="259" r:id="rId6"/>
    <p:sldId id="299" r:id="rId7"/>
    <p:sldId id="304" r:id="rId8"/>
    <p:sldId id="300" r:id="rId9"/>
    <p:sldId id="302" r:id="rId10"/>
    <p:sldId id="282" r:id="rId11"/>
    <p:sldId id="301" r:id="rId12"/>
    <p:sldId id="312" r:id="rId13"/>
    <p:sldId id="311" r:id="rId14"/>
    <p:sldId id="303" r:id="rId15"/>
    <p:sldId id="298" r:id="rId16"/>
    <p:sldId id="297" r:id="rId17"/>
    <p:sldId id="313" r:id="rId18"/>
    <p:sldId id="347" r:id="rId19"/>
    <p:sldId id="314" r:id="rId20"/>
    <p:sldId id="315" r:id="rId21"/>
    <p:sldId id="281" r:id="rId22"/>
    <p:sldId id="264" r:id="rId23"/>
    <p:sldId id="286" r:id="rId24"/>
    <p:sldId id="332" r:id="rId25"/>
    <p:sldId id="331" r:id="rId26"/>
    <p:sldId id="288" r:id="rId27"/>
    <p:sldId id="293" r:id="rId28"/>
    <p:sldId id="306" r:id="rId29"/>
    <p:sldId id="307" r:id="rId30"/>
    <p:sldId id="295" r:id="rId31"/>
    <p:sldId id="294" r:id="rId32"/>
    <p:sldId id="296" r:id="rId33"/>
    <p:sldId id="310" r:id="rId34"/>
    <p:sldId id="305" r:id="rId35"/>
    <p:sldId id="308" r:id="rId36"/>
    <p:sldId id="316" r:id="rId37"/>
    <p:sldId id="318" r:id="rId38"/>
    <p:sldId id="261" r:id="rId39"/>
    <p:sldId id="317" r:id="rId40"/>
    <p:sldId id="309" r:id="rId41"/>
    <p:sldId id="262" r:id="rId42"/>
    <p:sldId id="335" r:id="rId43"/>
    <p:sldId id="337" r:id="rId44"/>
    <p:sldId id="338" r:id="rId45"/>
    <p:sldId id="339" r:id="rId46"/>
    <p:sldId id="340" r:id="rId47"/>
    <p:sldId id="266" r:id="rId48"/>
    <p:sldId id="348" r:id="rId49"/>
    <p:sldId id="267" r:id="rId50"/>
    <p:sldId id="263" r:id="rId51"/>
    <p:sldId id="322" r:id="rId52"/>
    <p:sldId id="321" r:id="rId53"/>
    <p:sldId id="320" r:id="rId54"/>
    <p:sldId id="271" r:id="rId55"/>
    <p:sldId id="323" r:id="rId56"/>
    <p:sldId id="290" r:id="rId57"/>
    <p:sldId id="324" r:id="rId58"/>
    <p:sldId id="319" r:id="rId59"/>
    <p:sldId id="349" r:id="rId60"/>
    <p:sldId id="283" r:id="rId61"/>
    <p:sldId id="341" r:id="rId62"/>
    <p:sldId id="342" r:id="rId63"/>
    <p:sldId id="343" r:id="rId64"/>
    <p:sldId id="344" r:id="rId65"/>
    <p:sldId id="350" r:id="rId66"/>
    <p:sldId id="345" r:id="rId67"/>
    <p:sldId id="272" r:id="rId68"/>
    <p:sldId id="325" r:id="rId69"/>
    <p:sldId id="326" r:id="rId70"/>
    <p:sldId id="329" r:id="rId71"/>
    <p:sldId id="328" r:id="rId72"/>
    <p:sldId id="327" r:id="rId73"/>
    <p:sldId id="351" r:id="rId74"/>
    <p:sldId id="284" r:id="rId75"/>
    <p:sldId id="291" r:id="rId76"/>
    <p:sldId id="265" r:id="rId77"/>
    <p:sldId id="268" r:id="rId78"/>
    <p:sldId id="269" r:id="rId79"/>
    <p:sldId id="270" r:id="rId80"/>
    <p:sldId id="273" r:id="rId81"/>
  </p:sldIdLst>
  <p:sldSz cx="9359900" cy="719931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4" autoAdjust="0"/>
  </p:normalViewPr>
  <p:slideViewPr>
    <p:cSldViewPr snapToGrid="0">
      <p:cViewPr varScale="1">
        <p:scale>
          <a:sx n="104" d="100"/>
          <a:sy n="104" d="100"/>
        </p:scale>
        <p:origin x="1734" y="114"/>
      </p:cViewPr>
      <p:guideLst/>
    </p:cSldViewPr>
  </p:slideViewPr>
  <p:outlineViewPr>
    <p:cViewPr>
      <p:scale>
        <a:sx n="33" d="100"/>
        <a:sy n="33" d="100"/>
      </p:scale>
      <p:origin x="0" y="-4404"/>
    </p:cViewPr>
  </p:outlineViewPr>
  <p:notesTextViewPr>
    <p:cViewPr>
      <p:scale>
        <a:sx n="3" d="2"/>
        <a:sy n="3" d="2"/>
      </p:scale>
      <p:origin x="0" y="0"/>
    </p:cViewPr>
  </p:notesTextViewPr>
  <p:sorterViewPr>
    <p:cViewPr varScale="1">
      <p:scale>
        <a:sx n="100" d="100"/>
        <a:sy n="100" d="100"/>
      </p:scale>
      <p:origin x="0" y="-947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01993" y="1178222"/>
            <a:ext cx="7955915" cy="2506427"/>
          </a:xfrm>
        </p:spPr>
        <p:txBody>
          <a:bodyPr anchor="b"/>
          <a:lstStyle>
            <a:lvl1pPr algn="ctr">
              <a:defRPr sz="6142"/>
            </a:lvl1pPr>
          </a:lstStyle>
          <a:p>
            <a:r>
              <a:rPr lang="en-US" smtClean="0"/>
              <a:t>Click to edit Master title style</a:t>
            </a:r>
            <a:endParaRPr lang="en-US" dirty="0"/>
          </a:p>
        </p:txBody>
      </p:sp>
      <p:sp>
        <p:nvSpPr>
          <p:cNvPr id="3" name="Subtitle 2"/>
          <p:cNvSpPr>
            <a:spLocks noGrp="1"/>
          </p:cNvSpPr>
          <p:nvPr>
            <p:ph type="subTitle" idx="1"/>
          </p:nvPr>
        </p:nvSpPr>
        <p:spPr>
          <a:xfrm>
            <a:off x="1169988" y="3781306"/>
            <a:ext cx="7019925" cy="1738167"/>
          </a:xfrm>
        </p:spPr>
        <p:txBody>
          <a:bodyPr/>
          <a:lstStyle>
            <a:lvl1pPr marL="0" indent="0" algn="ctr">
              <a:buNone/>
              <a:defRPr sz="2457"/>
            </a:lvl1pPr>
            <a:lvl2pPr marL="467990" indent="0" algn="ctr">
              <a:buNone/>
              <a:defRPr sz="2047"/>
            </a:lvl2pPr>
            <a:lvl3pPr marL="935980" indent="0" algn="ctr">
              <a:buNone/>
              <a:defRPr sz="1842"/>
            </a:lvl3pPr>
            <a:lvl4pPr marL="1403970" indent="0" algn="ctr">
              <a:buNone/>
              <a:defRPr sz="1638"/>
            </a:lvl4pPr>
            <a:lvl5pPr marL="1871960" indent="0" algn="ctr">
              <a:buNone/>
              <a:defRPr sz="1638"/>
            </a:lvl5pPr>
            <a:lvl6pPr marL="2339950" indent="0" algn="ctr">
              <a:buNone/>
              <a:defRPr sz="1638"/>
            </a:lvl6pPr>
            <a:lvl7pPr marL="2807940" indent="0" algn="ctr">
              <a:buNone/>
              <a:defRPr sz="1638"/>
            </a:lvl7pPr>
            <a:lvl8pPr marL="3275929" indent="0" algn="ctr">
              <a:buNone/>
              <a:defRPr sz="1638"/>
            </a:lvl8pPr>
            <a:lvl9pPr marL="3743919" indent="0" algn="ctr">
              <a:buNone/>
              <a:defRPr sz="1638"/>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FE4744C-1B53-4BD9-9BB1-6BAFE9590A49}" type="datetimeFigureOut">
              <a:rPr lang="en-NZ" smtClean="0"/>
              <a:t>28/02/2021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7970423-F5A1-4632-B0B4-2B5947E861F6}" type="slidenum">
              <a:rPr lang="en-NZ" smtClean="0"/>
              <a:t>‹#›</a:t>
            </a:fld>
            <a:endParaRPr lang="en-NZ"/>
          </a:p>
        </p:txBody>
      </p:sp>
    </p:spTree>
    <p:extLst>
      <p:ext uri="{BB962C8B-B14F-4D97-AF65-F5344CB8AC3E}">
        <p14:creationId xmlns:p14="http://schemas.microsoft.com/office/powerpoint/2010/main" val="3135414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E4744C-1B53-4BD9-9BB1-6BAFE9590A49}" type="datetimeFigureOut">
              <a:rPr lang="en-NZ" smtClean="0"/>
              <a:t>28/02/2021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7970423-F5A1-4632-B0B4-2B5947E861F6}" type="slidenum">
              <a:rPr lang="en-NZ" smtClean="0"/>
              <a:t>‹#›</a:t>
            </a:fld>
            <a:endParaRPr lang="en-NZ"/>
          </a:p>
        </p:txBody>
      </p:sp>
    </p:spTree>
    <p:extLst>
      <p:ext uri="{BB962C8B-B14F-4D97-AF65-F5344CB8AC3E}">
        <p14:creationId xmlns:p14="http://schemas.microsoft.com/office/powerpoint/2010/main" val="3444177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8179" y="383297"/>
            <a:ext cx="2018228" cy="610108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43493" y="383297"/>
            <a:ext cx="5937687" cy="610108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E4744C-1B53-4BD9-9BB1-6BAFE9590A49}" type="datetimeFigureOut">
              <a:rPr lang="en-NZ" smtClean="0"/>
              <a:t>28/02/2021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7970423-F5A1-4632-B0B4-2B5947E861F6}" type="slidenum">
              <a:rPr lang="en-NZ" smtClean="0"/>
              <a:t>‹#›</a:t>
            </a:fld>
            <a:endParaRPr lang="en-NZ"/>
          </a:p>
        </p:txBody>
      </p:sp>
    </p:spTree>
    <p:extLst>
      <p:ext uri="{BB962C8B-B14F-4D97-AF65-F5344CB8AC3E}">
        <p14:creationId xmlns:p14="http://schemas.microsoft.com/office/powerpoint/2010/main" val="646459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FE4744C-1B53-4BD9-9BB1-6BAFE9590A49}" type="datetimeFigureOut">
              <a:rPr lang="en-NZ" smtClean="0"/>
              <a:t>28/02/2021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7970423-F5A1-4632-B0B4-2B5947E861F6}" type="slidenum">
              <a:rPr lang="en-NZ" smtClean="0"/>
              <a:t>‹#›</a:t>
            </a:fld>
            <a:endParaRPr lang="en-NZ"/>
          </a:p>
        </p:txBody>
      </p:sp>
    </p:spTree>
    <p:extLst>
      <p:ext uri="{BB962C8B-B14F-4D97-AF65-F5344CB8AC3E}">
        <p14:creationId xmlns:p14="http://schemas.microsoft.com/office/powerpoint/2010/main" val="3955503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38619" y="1794831"/>
            <a:ext cx="8072914" cy="2994714"/>
          </a:xfrm>
        </p:spPr>
        <p:txBody>
          <a:bodyPr anchor="b"/>
          <a:lstStyle>
            <a:lvl1pPr>
              <a:defRPr sz="6142"/>
            </a:lvl1pPr>
          </a:lstStyle>
          <a:p>
            <a:r>
              <a:rPr lang="en-US" smtClean="0"/>
              <a:t>Click to edit Master title style</a:t>
            </a:r>
            <a:endParaRPr lang="en-US" dirty="0"/>
          </a:p>
        </p:txBody>
      </p:sp>
      <p:sp>
        <p:nvSpPr>
          <p:cNvPr id="3" name="Text Placeholder 2"/>
          <p:cNvSpPr>
            <a:spLocks noGrp="1"/>
          </p:cNvSpPr>
          <p:nvPr>
            <p:ph type="body" idx="1"/>
          </p:nvPr>
        </p:nvSpPr>
        <p:spPr>
          <a:xfrm>
            <a:off x="638619" y="4817876"/>
            <a:ext cx="8072914" cy="1574849"/>
          </a:xfrm>
        </p:spPr>
        <p:txBody>
          <a:bodyPr/>
          <a:lstStyle>
            <a:lvl1pPr marL="0" indent="0">
              <a:buNone/>
              <a:defRPr sz="2457">
                <a:solidFill>
                  <a:schemeClr val="tx1"/>
                </a:solidFill>
              </a:defRPr>
            </a:lvl1pPr>
            <a:lvl2pPr marL="467990" indent="0">
              <a:buNone/>
              <a:defRPr sz="2047">
                <a:solidFill>
                  <a:schemeClr val="tx1">
                    <a:tint val="75000"/>
                  </a:schemeClr>
                </a:solidFill>
              </a:defRPr>
            </a:lvl2pPr>
            <a:lvl3pPr marL="935980" indent="0">
              <a:buNone/>
              <a:defRPr sz="1842">
                <a:solidFill>
                  <a:schemeClr val="tx1">
                    <a:tint val="75000"/>
                  </a:schemeClr>
                </a:solidFill>
              </a:defRPr>
            </a:lvl3pPr>
            <a:lvl4pPr marL="1403970" indent="0">
              <a:buNone/>
              <a:defRPr sz="1638">
                <a:solidFill>
                  <a:schemeClr val="tx1">
                    <a:tint val="75000"/>
                  </a:schemeClr>
                </a:solidFill>
              </a:defRPr>
            </a:lvl4pPr>
            <a:lvl5pPr marL="1871960" indent="0">
              <a:buNone/>
              <a:defRPr sz="1638">
                <a:solidFill>
                  <a:schemeClr val="tx1">
                    <a:tint val="75000"/>
                  </a:schemeClr>
                </a:solidFill>
              </a:defRPr>
            </a:lvl5pPr>
            <a:lvl6pPr marL="2339950" indent="0">
              <a:buNone/>
              <a:defRPr sz="1638">
                <a:solidFill>
                  <a:schemeClr val="tx1">
                    <a:tint val="75000"/>
                  </a:schemeClr>
                </a:solidFill>
              </a:defRPr>
            </a:lvl6pPr>
            <a:lvl7pPr marL="2807940" indent="0">
              <a:buNone/>
              <a:defRPr sz="1638">
                <a:solidFill>
                  <a:schemeClr val="tx1">
                    <a:tint val="75000"/>
                  </a:schemeClr>
                </a:solidFill>
              </a:defRPr>
            </a:lvl7pPr>
            <a:lvl8pPr marL="3275929" indent="0">
              <a:buNone/>
              <a:defRPr sz="1638">
                <a:solidFill>
                  <a:schemeClr val="tx1">
                    <a:tint val="75000"/>
                  </a:schemeClr>
                </a:solidFill>
              </a:defRPr>
            </a:lvl8pPr>
            <a:lvl9pPr marL="3743919" indent="0">
              <a:buNone/>
              <a:defRPr sz="1638">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FE4744C-1B53-4BD9-9BB1-6BAFE9590A49}" type="datetimeFigureOut">
              <a:rPr lang="en-NZ" smtClean="0"/>
              <a:t>28/02/2021</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7970423-F5A1-4632-B0B4-2B5947E861F6}" type="slidenum">
              <a:rPr lang="en-NZ" smtClean="0"/>
              <a:t>‹#›</a:t>
            </a:fld>
            <a:endParaRPr lang="en-NZ"/>
          </a:p>
        </p:txBody>
      </p:sp>
    </p:spTree>
    <p:extLst>
      <p:ext uri="{BB962C8B-B14F-4D97-AF65-F5344CB8AC3E}">
        <p14:creationId xmlns:p14="http://schemas.microsoft.com/office/powerpoint/2010/main" val="3609922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43493" y="1916484"/>
            <a:ext cx="3977958" cy="45678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38449" y="1916484"/>
            <a:ext cx="3977958" cy="456789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FE4744C-1B53-4BD9-9BB1-6BAFE9590A49}" type="datetimeFigureOut">
              <a:rPr lang="en-NZ" smtClean="0"/>
              <a:t>28/02/2021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7970423-F5A1-4632-B0B4-2B5947E861F6}" type="slidenum">
              <a:rPr lang="en-NZ" smtClean="0"/>
              <a:t>‹#›</a:t>
            </a:fld>
            <a:endParaRPr lang="en-NZ"/>
          </a:p>
        </p:txBody>
      </p:sp>
    </p:spTree>
    <p:extLst>
      <p:ext uri="{BB962C8B-B14F-4D97-AF65-F5344CB8AC3E}">
        <p14:creationId xmlns:p14="http://schemas.microsoft.com/office/powerpoint/2010/main" val="2056119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44712" y="383299"/>
            <a:ext cx="8072914" cy="139153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44713" y="1764832"/>
            <a:ext cx="3959676" cy="864917"/>
          </a:xfrm>
        </p:spPr>
        <p:txBody>
          <a:bodyPr anchor="b"/>
          <a:lstStyle>
            <a:lvl1pPr marL="0" indent="0">
              <a:buNone/>
              <a:defRPr sz="2457" b="1"/>
            </a:lvl1pPr>
            <a:lvl2pPr marL="467990" indent="0">
              <a:buNone/>
              <a:defRPr sz="2047" b="1"/>
            </a:lvl2pPr>
            <a:lvl3pPr marL="935980" indent="0">
              <a:buNone/>
              <a:defRPr sz="1842" b="1"/>
            </a:lvl3pPr>
            <a:lvl4pPr marL="1403970" indent="0">
              <a:buNone/>
              <a:defRPr sz="1638" b="1"/>
            </a:lvl4pPr>
            <a:lvl5pPr marL="1871960" indent="0">
              <a:buNone/>
              <a:defRPr sz="1638" b="1"/>
            </a:lvl5pPr>
            <a:lvl6pPr marL="2339950" indent="0">
              <a:buNone/>
              <a:defRPr sz="1638" b="1"/>
            </a:lvl6pPr>
            <a:lvl7pPr marL="2807940" indent="0">
              <a:buNone/>
              <a:defRPr sz="1638" b="1"/>
            </a:lvl7pPr>
            <a:lvl8pPr marL="3275929" indent="0">
              <a:buNone/>
              <a:defRPr sz="1638" b="1"/>
            </a:lvl8pPr>
            <a:lvl9pPr marL="3743919" indent="0">
              <a:buNone/>
              <a:defRPr sz="1638" b="1"/>
            </a:lvl9pPr>
          </a:lstStyle>
          <a:p>
            <a:pPr lvl="0"/>
            <a:r>
              <a:rPr lang="en-US" smtClean="0"/>
              <a:t>Edit Master text styles</a:t>
            </a:r>
          </a:p>
        </p:txBody>
      </p:sp>
      <p:sp>
        <p:nvSpPr>
          <p:cNvPr id="4" name="Content Placeholder 3"/>
          <p:cNvSpPr>
            <a:spLocks noGrp="1"/>
          </p:cNvSpPr>
          <p:nvPr>
            <p:ph sz="half" idx="2"/>
          </p:nvPr>
        </p:nvSpPr>
        <p:spPr>
          <a:xfrm>
            <a:off x="644713" y="2629749"/>
            <a:ext cx="3959676" cy="386796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38450" y="1764832"/>
            <a:ext cx="3979177" cy="864917"/>
          </a:xfrm>
        </p:spPr>
        <p:txBody>
          <a:bodyPr anchor="b"/>
          <a:lstStyle>
            <a:lvl1pPr marL="0" indent="0">
              <a:buNone/>
              <a:defRPr sz="2457" b="1"/>
            </a:lvl1pPr>
            <a:lvl2pPr marL="467990" indent="0">
              <a:buNone/>
              <a:defRPr sz="2047" b="1"/>
            </a:lvl2pPr>
            <a:lvl3pPr marL="935980" indent="0">
              <a:buNone/>
              <a:defRPr sz="1842" b="1"/>
            </a:lvl3pPr>
            <a:lvl4pPr marL="1403970" indent="0">
              <a:buNone/>
              <a:defRPr sz="1638" b="1"/>
            </a:lvl4pPr>
            <a:lvl5pPr marL="1871960" indent="0">
              <a:buNone/>
              <a:defRPr sz="1638" b="1"/>
            </a:lvl5pPr>
            <a:lvl6pPr marL="2339950" indent="0">
              <a:buNone/>
              <a:defRPr sz="1638" b="1"/>
            </a:lvl6pPr>
            <a:lvl7pPr marL="2807940" indent="0">
              <a:buNone/>
              <a:defRPr sz="1638" b="1"/>
            </a:lvl7pPr>
            <a:lvl8pPr marL="3275929" indent="0">
              <a:buNone/>
              <a:defRPr sz="1638" b="1"/>
            </a:lvl8pPr>
            <a:lvl9pPr marL="3743919" indent="0">
              <a:buNone/>
              <a:defRPr sz="1638" b="1"/>
            </a:lvl9pPr>
          </a:lstStyle>
          <a:p>
            <a:pPr lvl="0"/>
            <a:r>
              <a:rPr lang="en-US" smtClean="0"/>
              <a:t>Edit Master text styles</a:t>
            </a:r>
          </a:p>
        </p:txBody>
      </p:sp>
      <p:sp>
        <p:nvSpPr>
          <p:cNvPr id="6" name="Content Placeholder 5"/>
          <p:cNvSpPr>
            <a:spLocks noGrp="1"/>
          </p:cNvSpPr>
          <p:nvPr>
            <p:ph sz="quarter" idx="4"/>
          </p:nvPr>
        </p:nvSpPr>
        <p:spPr>
          <a:xfrm>
            <a:off x="4738450" y="2629749"/>
            <a:ext cx="3979177" cy="386796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FE4744C-1B53-4BD9-9BB1-6BAFE9590A49}" type="datetimeFigureOut">
              <a:rPr lang="en-NZ" smtClean="0"/>
              <a:t>28/02/2021</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77970423-F5A1-4632-B0B4-2B5947E861F6}" type="slidenum">
              <a:rPr lang="en-NZ" smtClean="0"/>
              <a:t>‹#›</a:t>
            </a:fld>
            <a:endParaRPr lang="en-NZ"/>
          </a:p>
        </p:txBody>
      </p:sp>
    </p:spTree>
    <p:extLst>
      <p:ext uri="{BB962C8B-B14F-4D97-AF65-F5344CB8AC3E}">
        <p14:creationId xmlns:p14="http://schemas.microsoft.com/office/powerpoint/2010/main" val="2468998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FE4744C-1B53-4BD9-9BB1-6BAFE9590A49}" type="datetimeFigureOut">
              <a:rPr lang="en-NZ" smtClean="0"/>
              <a:t>28/02/2021</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77970423-F5A1-4632-B0B4-2B5947E861F6}" type="slidenum">
              <a:rPr lang="en-NZ" smtClean="0"/>
              <a:t>‹#›</a:t>
            </a:fld>
            <a:endParaRPr lang="en-NZ"/>
          </a:p>
        </p:txBody>
      </p:sp>
    </p:spTree>
    <p:extLst>
      <p:ext uri="{BB962C8B-B14F-4D97-AF65-F5344CB8AC3E}">
        <p14:creationId xmlns:p14="http://schemas.microsoft.com/office/powerpoint/2010/main" val="3139146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E4744C-1B53-4BD9-9BB1-6BAFE9590A49}" type="datetimeFigureOut">
              <a:rPr lang="en-NZ" smtClean="0"/>
              <a:t>28/02/2021</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77970423-F5A1-4632-B0B4-2B5947E861F6}" type="slidenum">
              <a:rPr lang="en-NZ" smtClean="0"/>
              <a:t>‹#›</a:t>
            </a:fld>
            <a:endParaRPr lang="en-NZ"/>
          </a:p>
        </p:txBody>
      </p:sp>
    </p:spTree>
    <p:extLst>
      <p:ext uri="{BB962C8B-B14F-4D97-AF65-F5344CB8AC3E}">
        <p14:creationId xmlns:p14="http://schemas.microsoft.com/office/powerpoint/2010/main" val="1829228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4712" y="479954"/>
            <a:ext cx="3018811" cy="1679840"/>
          </a:xfrm>
        </p:spPr>
        <p:txBody>
          <a:bodyPr anchor="b"/>
          <a:lstStyle>
            <a:lvl1pPr>
              <a:defRPr sz="3276"/>
            </a:lvl1pPr>
          </a:lstStyle>
          <a:p>
            <a:r>
              <a:rPr lang="en-US" smtClean="0"/>
              <a:t>Click to edit Master title style</a:t>
            </a:r>
            <a:endParaRPr lang="en-US" dirty="0"/>
          </a:p>
        </p:txBody>
      </p:sp>
      <p:sp>
        <p:nvSpPr>
          <p:cNvPr id="3" name="Content Placeholder 2"/>
          <p:cNvSpPr>
            <a:spLocks noGrp="1"/>
          </p:cNvSpPr>
          <p:nvPr>
            <p:ph idx="1"/>
          </p:nvPr>
        </p:nvSpPr>
        <p:spPr>
          <a:xfrm>
            <a:off x="3979177" y="1036570"/>
            <a:ext cx="4738449" cy="5116178"/>
          </a:xfrm>
        </p:spPr>
        <p:txBody>
          <a:bodyPr/>
          <a:lstStyle>
            <a:lvl1pPr>
              <a:defRPr sz="3276"/>
            </a:lvl1pPr>
            <a:lvl2pPr>
              <a:defRPr sz="2866"/>
            </a:lvl2pPr>
            <a:lvl3pPr>
              <a:defRPr sz="2457"/>
            </a:lvl3pPr>
            <a:lvl4pPr>
              <a:defRPr sz="2047"/>
            </a:lvl4pPr>
            <a:lvl5pPr>
              <a:defRPr sz="2047"/>
            </a:lvl5pPr>
            <a:lvl6pPr>
              <a:defRPr sz="2047"/>
            </a:lvl6pPr>
            <a:lvl7pPr>
              <a:defRPr sz="2047"/>
            </a:lvl7pPr>
            <a:lvl8pPr>
              <a:defRPr sz="2047"/>
            </a:lvl8pPr>
            <a:lvl9pPr>
              <a:defRPr sz="2047"/>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44712" y="2159794"/>
            <a:ext cx="3018811" cy="4001285"/>
          </a:xfrm>
        </p:spPr>
        <p:txBody>
          <a:bodyPr/>
          <a:lstStyle>
            <a:lvl1pPr marL="0" indent="0">
              <a:buNone/>
              <a:defRPr sz="1638"/>
            </a:lvl1pPr>
            <a:lvl2pPr marL="467990" indent="0">
              <a:buNone/>
              <a:defRPr sz="1433"/>
            </a:lvl2pPr>
            <a:lvl3pPr marL="935980" indent="0">
              <a:buNone/>
              <a:defRPr sz="1228"/>
            </a:lvl3pPr>
            <a:lvl4pPr marL="1403970" indent="0">
              <a:buNone/>
              <a:defRPr sz="1024"/>
            </a:lvl4pPr>
            <a:lvl5pPr marL="1871960" indent="0">
              <a:buNone/>
              <a:defRPr sz="1024"/>
            </a:lvl5pPr>
            <a:lvl6pPr marL="2339950" indent="0">
              <a:buNone/>
              <a:defRPr sz="1024"/>
            </a:lvl6pPr>
            <a:lvl7pPr marL="2807940" indent="0">
              <a:buNone/>
              <a:defRPr sz="1024"/>
            </a:lvl7pPr>
            <a:lvl8pPr marL="3275929" indent="0">
              <a:buNone/>
              <a:defRPr sz="1024"/>
            </a:lvl8pPr>
            <a:lvl9pPr marL="3743919" indent="0">
              <a:buNone/>
              <a:defRPr sz="1024"/>
            </a:lvl9pPr>
          </a:lstStyle>
          <a:p>
            <a:pPr lvl="0"/>
            <a:r>
              <a:rPr lang="en-US" smtClean="0"/>
              <a:t>Edit Master text styles</a:t>
            </a:r>
          </a:p>
        </p:txBody>
      </p:sp>
      <p:sp>
        <p:nvSpPr>
          <p:cNvPr id="5" name="Date Placeholder 4"/>
          <p:cNvSpPr>
            <a:spLocks noGrp="1"/>
          </p:cNvSpPr>
          <p:nvPr>
            <p:ph type="dt" sz="half" idx="10"/>
          </p:nvPr>
        </p:nvSpPr>
        <p:spPr/>
        <p:txBody>
          <a:bodyPr/>
          <a:lstStyle/>
          <a:p>
            <a:fld id="{6FE4744C-1B53-4BD9-9BB1-6BAFE9590A49}" type="datetimeFigureOut">
              <a:rPr lang="en-NZ" smtClean="0"/>
              <a:t>28/02/2021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7970423-F5A1-4632-B0B4-2B5947E861F6}" type="slidenum">
              <a:rPr lang="en-NZ" smtClean="0"/>
              <a:t>‹#›</a:t>
            </a:fld>
            <a:endParaRPr lang="en-NZ"/>
          </a:p>
        </p:txBody>
      </p:sp>
    </p:spTree>
    <p:extLst>
      <p:ext uri="{BB962C8B-B14F-4D97-AF65-F5344CB8AC3E}">
        <p14:creationId xmlns:p14="http://schemas.microsoft.com/office/powerpoint/2010/main" val="365676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4712" y="479954"/>
            <a:ext cx="3018811" cy="1679840"/>
          </a:xfrm>
        </p:spPr>
        <p:txBody>
          <a:bodyPr anchor="b"/>
          <a:lstStyle>
            <a:lvl1pPr>
              <a:defRPr sz="3276"/>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979177" y="1036570"/>
            <a:ext cx="4738449" cy="5116178"/>
          </a:xfrm>
        </p:spPr>
        <p:txBody>
          <a:bodyPr anchor="t"/>
          <a:lstStyle>
            <a:lvl1pPr marL="0" indent="0">
              <a:buNone/>
              <a:defRPr sz="3276"/>
            </a:lvl1pPr>
            <a:lvl2pPr marL="467990" indent="0">
              <a:buNone/>
              <a:defRPr sz="2866"/>
            </a:lvl2pPr>
            <a:lvl3pPr marL="935980" indent="0">
              <a:buNone/>
              <a:defRPr sz="2457"/>
            </a:lvl3pPr>
            <a:lvl4pPr marL="1403970" indent="0">
              <a:buNone/>
              <a:defRPr sz="2047"/>
            </a:lvl4pPr>
            <a:lvl5pPr marL="1871960" indent="0">
              <a:buNone/>
              <a:defRPr sz="2047"/>
            </a:lvl5pPr>
            <a:lvl6pPr marL="2339950" indent="0">
              <a:buNone/>
              <a:defRPr sz="2047"/>
            </a:lvl6pPr>
            <a:lvl7pPr marL="2807940" indent="0">
              <a:buNone/>
              <a:defRPr sz="2047"/>
            </a:lvl7pPr>
            <a:lvl8pPr marL="3275929" indent="0">
              <a:buNone/>
              <a:defRPr sz="2047"/>
            </a:lvl8pPr>
            <a:lvl9pPr marL="3743919" indent="0">
              <a:buNone/>
              <a:defRPr sz="2047"/>
            </a:lvl9pPr>
          </a:lstStyle>
          <a:p>
            <a:r>
              <a:rPr lang="en-US" smtClean="0"/>
              <a:t>Click icon to add picture</a:t>
            </a:r>
            <a:endParaRPr lang="en-US" dirty="0"/>
          </a:p>
        </p:txBody>
      </p:sp>
      <p:sp>
        <p:nvSpPr>
          <p:cNvPr id="4" name="Text Placeholder 3"/>
          <p:cNvSpPr>
            <a:spLocks noGrp="1"/>
          </p:cNvSpPr>
          <p:nvPr>
            <p:ph type="body" sz="half" idx="2"/>
          </p:nvPr>
        </p:nvSpPr>
        <p:spPr>
          <a:xfrm>
            <a:off x="644712" y="2159794"/>
            <a:ext cx="3018811" cy="4001285"/>
          </a:xfrm>
        </p:spPr>
        <p:txBody>
          <a:bodyPr/>
          <a:lstStyle>
            <a:lvl1pPr marL="0" indent="0">
              <a:buNone/>
              <a:defRPr sz="1638"/>
            </a:lvl1pPr>
            <a:lvl2pPr marL="467990" indent="0">
              <a:buNone/>
              <a:defRPr sz="1433"/>
            </a:lvl2pPr>
            <a:lvl3pPr marL="935980" indent="0">
              <a:buNone/>
              <a:defRPr sz="1228"/>
            </a:lvl3pPr>
            <a:lvl4pPr marL="1403970" indent="0">
              <a:buNone/>
              <a:defRPr sz="1024"/>
            </a:lvl4pPr>
            <a:lvl5pPr marL="1871960" indent="0">
              <a:buNone/>
              <a:defRPr sz="1024"/>
            </a:lvl5pPr>
            <a:lvl6pPr marL="2339950" indent="0">
              <a:buNone/>
              <a:defRPr sz="1024"/>
            </a:lvl6pPr>
            <a:lvl7pPr marL="2807940" indent="0">
              <a:buNone/>
              <a:defRPr sz="1024"/>
            </a:lvl7pPr>
            <a:lvl8pPr marL="3275929" indent="0">
              <a:buNone/>
              <a:defRPr sz="1024"/>
            </a:lvl8pPr>
            <a:lvl9pPr marL="3743919" indent="0">
              <a:buNone/>
              <a:defRPr sz="1024"/>
            </a:lvl9pPr>
          </a:lstStyle>
          <a:p>
            <a:pPr lvl="0"/>
            <a:r>
              <a:rPr lang="en-US" smtClean="0"/>
              <a:t>Edit Master text styles</a:t>
            </a:r>
          </a:p>
        </p:txBody>
      </p:sp>
      <p:sp>
        <p:nvSpPr>
          <p:cNvPr id="5" name="Date Placeholder 4"/>
          <p:cNvSpPr>
            <a:spLocks noGrp="1"/>
          </p:cNvSpPr>
          <p:nvPr>
            <p:ph type="dt" sz="half" idx="10"/>
          </p:nvPr>
        </p:nvSpPr>
        <p:spPr/>
        <p:txBody>
          <a:bodyPr/>
          <a:lstStyle/>
          <a:p>
            <a:fld id="{6FE4744C-1B53-4BD9-9BB1-6BAFE9590A49}" type="datetimeFigureOut">
              <a:rPr lang="en-NZ" smtClean="0"/>
              <a:t>28/02/2021</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77970423-F5A1-4632-B0B4-2B5947E861F6}" type="slidenum">
              <a:rPr lang="en-NZ" smtClean="0"/>
              <a:t>‹#›</a:t>
            </a:fld>
            <a:endParaRPr lang="en-NZ"/>
          </a:p>
        </p:txBody>
      </p:sp>
    </p:spTree>
    <p:extLst>
      <p:ext uri="{BB962C8B-B14F-4D97-AF65-F5344CB8AC3E}">
        <p14:creationId xmlns:p14="http://schemas.microsoft.com/office/powerpoint/2010/main" val="4050013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93" y="383299"/>
            <a:ext cx="8072914" cy="139153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43493" y="1916484"/>
            <a:ext cx="8072914" cy="456789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3493" y="6672698"/>
            <a:ext cx="2105978" cy="383297"/>
          </a:xfrm>
          <a:prstGeom prst="rect">
            <a:avLst/>
          </a:prstGeom>
        </p:spPr>
        <p:txBody>
          <a:bodyPr vert="horz" lIns="91440" tIns="45720" rIns="91440" bIns="45720" rtlCol="0" anchor="ctr"/>
          <a:lstStyle>
            <a:lvl1pPr algn="l">
              <a:defRPr sz="1228">
                <a:solidFill>
                  <a:schemeClr val="tx1">
                    <a:tint val="75000"/>
                  </a:schemeClr>
                </a:solidFill>
              </a:defRPr>
            </a:lvl1pPr>
          </a:lstStyle>
          <a:p>
            <a:fld id="{6FE4744C-1B53-4BD9-9BB1-6BAFE9590A49}" type="datetimeFigureOut">
              <a:rPr lang="en-NZ" smtClean="0"/>
              <a:t>28/02/2021</a:t>
            </a:fld>
            <a:endParaRPr lang="en-NZ"/>
          </a:p>
        </p:txBody>
      </p:sp>
      <p:sp>
        <p:nvSpPr>
          <p:cNvPr id="5" name="Footer Placeholder 4"/>
          <p:cNvSpPr>
            <a:spLocks noGrp="1"/>
          </p:cNvSpPr>
          <p:nvPr>
            <p:ph type="ftr" sz="quarter" idx="3"/>
          </p:nvPr>
        </p:nvSpPr>
        <p:spPr>
          <a:xfrm>
            <a:off x="3100467" y="6672698"/>
            <a:ext cx="3158966" cy="383297"/>
          </a:xfrm>
          <a:prstGeom prst="rect">
            <a:avLst/>
          </a:prstGeom>
        </p:spPr>
        <p:txBody>
          <a:bodyPr vert="horz" lIns="91440" tIns="45720" rIns="91440" bIns="45720" rtlCol="0" anchor="ctr"/>
          <a:lstStyle>
            <a:lvl1pPr algn="ctr">
              <a:defRPr sz="1228">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610429" y="6672698"/>
            <a:ext cx="2105978" cy="383297"/>
          </a:xfrm>
          <a:prstGeom prst="rect">
            <a:avLst/>
          </a:prstGeom>
        </p:spPr>
        <p:txBody>
          <a:bodyPr vert="horz" lIns="91440" tIns="45720" rIns="91440" bIns="45720" rtlCol="0" anchor="ctr"/>
          <a:lstStyle>
            <a:lvl1pPr algn="r">
              <a:defRPr sz="1228">
                <a:solidFill>
                  <a:schemeClr val="tx1">
                    <a:tint val="75000"/>
                  </a:schemeClr>
                </a:solidFill>
              </a:defRPr>
            </a:lvl1pPr>
          </a:lstStyle>
          <a:p>
            <a:fld id="{77970423-F5A1-4632-B0B4-2B5947E861F6}" type="slidenum">
              <a:rPr lang="en-NZ" smtClean="0"/>
              <a:t>‹#›</a:t>
            </a:fld>
            <a:endParaRPr lang="en-NZ"/>
          </a:p>
        </p:txBody>
      </p:sp>
    </p:spTree>
    <p:extLst>
      <p:ext uri="{BB962C8B-B14F-4D97-AF65-F5344CB8AC3E}">
        <p14:creationId xmlns:p14="http://schemas.microsoft.com/office/powerpoint/2010/main" val="2763063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35980" rtl="0" eaLnBrk="1" latinLnBrk="0" hangingPunct="1">
        <a:lnSpc>
          <a:spcPct val="90000"/>
        </a:lnSpc>
        <a:spcBef>
          <a:spcPct val="0"/>
        </a:spcBef>
        <a:buNone/>
        <a:defRPr sz="4504" kern="1200">
          <a:solidFill>
            <a:schemeClr val="tx1"/>
          </a:solidFill>
          <a:latin typeface="+mj-lt"/>
          <a:ea typeface="+mj-ea"/>
          <a:cs typeface="+mj-cs"/>
        </a:defRPr>
      </a:lvl1pPr>
    </p:titleStyle>
    <p:bodyStyle>
      <a:lvl1pPr marL="233995" indent="-233995" algn="l" defTabSz="935980" rtl="0" eaLnBrk="1" latinLnBrk="0" hangingPunct="1">
        <a:lnSpc>
          <a:spcPct val="90000"/>
        </a:lnSpc>
        <a:spcBef>
          <a:spcPts val="1024"/>
        </a:spcBef>
        <a:buFont typeface="Arial" panose="020B0604020202020204" pitchFamily="34" charset="0"/>
        <a:buChar char="•"/>
        <a:defRPr sz="2866" kern="1200">
          <a:solidFill>
            <a:schemeClr val="tx1"/>
          </a:solidFill>
          <a:latin typeface="+mn-lt"/>
          <a:ea typeface="+mn-ea"/>
          <a:cs typeface="+mn-cs"/>
        </a:defRPr>
      </a:lvl1pPr>
      <a:lvl2pPr marL="701985" indent="-233995" algn="l" defTabSz="935980" rtl="0" eaLnBrk="1" latinLnBrk="0" hangingPunct="1">
        <a:lnSpc>
          <a:spcPct val="90000"/>
        </a:lnSpc>
        <a:spcBef>
          <a:spcPts val="512"/>
        </a:spcBef>
        <a:buFont typeface="Arial" panose="020B0604020202020204" pitchFamily="34" charset="0"/>
        <a:buChar char="•"/>
        <a:defRPr sz="2457" kern="1200">
          <a:solidFill>
            <a:schemeClr val="tx1"/>
          </a:solidFill>
          <a:latin typeface="+mn-lt"/>
          <a:ea typeface="+mn-ea"/>
          <a:cs typeface="+mn-cs"/>
        </a:defRPr>
      </a:lvl2pPr>
      <a:lvl3pPr marL="1169975" indent="-233995" algn="l" defTabSz="935980" rtl="0" eaLnBrk="1" latinLnBrk="0" hangingPunct="1">
        <a:lnSpc>
          <a:spcPct val="90000"/>
        </a:lnSpc>
        <a:spcBef>
          <a:spcPts val="512"/>
        </a:spcBef>
        <a:buFont typeface="Arial" panose="020B0604020202020204" pitchFamily="34" charset="0"/>
        <a:buChar char="•"/>
        <a:defRPr sz="2047" kern="1200">
          <a:solidFill>
            <a:schemeClr val="tx1"/>
          </a:solidFill>
          <a:latin typeface="+mn-lt"/>
          <a:ea typeface="+mn-ea"/>
          <a:cs typeface="+mn-cs"/>
        </a:defRPr>
      </a:lvl3pPr>
      <a:lvl4pPr marL="163796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4pPr>
      <a:lvl5pPr marL="210595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5pPr>
      <a:lvl6pPr marL="2573945"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6pPr>
      <a:lvl7pPr marL="304193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7pPr>
      <a:lvl8pPr marL="350992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8pPr>
      <a:lvl9pPr marL="3977914" indent="-233995" algn="l" defTabSz="935980" rtl="0" eaLnBrk="1" latinLnBrk="0" hangingPunct="1">
        <a:lnSpc>
          <a:spcPct val="90000"/>
        </a:lnSpc>
        <a:spcBef>
          <a:spcPts val="512"/>
        </a:spcBef>
        <a:buFont typeface="Arial" panose="020B0604020202020204" pitchFamily="34" charset="0"/>
        <a:buChar char="•"/>
        <a:defRPr sz="1842" kern="1200">
          <a:solidFill>
            <a:schemeClr val="tx1"/>
          </a:solidFill>
          <a:latin typeface="+mn-lt"/>
          <a:ea typeface="+mn-ea"/>
          <a:cs typeface="+mn-cs"/>
        </a:defRPr>
      </a:lvl9pPr>
    </p:bodyStyle>
    <p:otherStyle>
      <a:defPPr>
        <a:defRPr lang="en-US"/>
      </a:defPPr>
      <a:lvl1pPr marL="0" algn="l" defTabSz="935980" rtl="0" eaLnBrk="1" latinLnBrk="0" hangingPunct="1">
        <a:defRPr sz="1842" kern="1200">
          <a:solidFill>
            <a:schemeClr val="tx1"/>
          </a:solidFill>
          <a:latin typeface="+mn-lt"/>
          <a:ea typeface="+mn-ea"/>
          <a:cs typeface="+mn-cs"/>
        </a:defRPr>
      </a:lvl1pPr>
      <a:lvl2pPr marL="467990" algn="l" defTabSz="935980" rtl="0" eaLnBrk="1" latinLnBrk="0" hangingPunct="1">
        <a:defRPr sz="1842" kern="1200">
          <a:solidFill>
            <a:schemeClr val="tx1"/>
          </a:solidFill>
          <a:latin typeface="+mn-lt"/>
          <a:ea typeface="+mn-ea"/>
          <a:cs typeface="+mn-cs"/>
        </a:defRPr>
      </a:lvl2pPr>
      <a:lvl3pPr marL="935980" algn="l" defTabSz="935980" rtl="0" eaLnBrk="1" latinLnBrk="0" hangingPunct="1">
        <a:defRPr sz="1842" kern="1200">
          <a:solidFill>
            <a:schemeClr val="tx1"/>
          </a:solidFill>
          <a:latin typeface="+mn-lt"/>
          <a:ea typeface="+mn-ea"/>
          <a:cs typeface="+mn-cs"/>
        </a:defRPr>
      </a:lvl3pPr>
      <a:lvl4pPr marL="1403970" algn="l" defTabSz="935980" rtl="0" eaLnBrk="1" latinLnBrk="0" hangingPunct="1">
        <a:defRPr sz="1842" kern="1200">
          <a:solidFill>
            <a:schemeClr val="tx1"/>
          </a:solidFill>
          <a:latin typeface="+mn-lt"/>
          <a:ea typeface="+mn-ea"/>
          <a:cs typeface="+mn-cs"/>
        </a:defRPr>
      </a:lvl4pPr>
      <a:lvl5pPr marL="1871960" algn="l" defTabSz="935980" rtl="0" eaLnBrk="1" latinLnBrk="0" hangingPunct="1">
        <a:defRPr sz="1842" kern="1200">
          <a:solidFill>
            <a:schemeClr val="tx1"/>
          </a:solidFill>
          <a:latin typeface="+mn-lt"/>
          <a:ea typeface="+mn-ea"/>
          <a:cs typeface="+mn-cs"/>
        </a:defRPr>
      </a:lvl5pPr>
      <a:lvl6pPr marL="2339950" algn="l" defTabSz="935980" rtl="0" eaLnBrk="1" latinLnBrk="0" hangingPunct="1">
        <a:defRPr sz="1842" kern="1200">
          <a:solidFill>
            <a:schemeClr val="tx1"/>
          </a:solidFill>
          <a:latin typeface="+mn-lt"/>
          <a:ea typeface="+mn-ea"/>
          <a:cs typeface="+mn-cs"/>
        </a:defRPr>
      </a:lvl6pPr>
      <a:lvl7pPr marL="2807940" algn="l" defTabSz="935980" rtl="0" eaLnBrk="1" latinLnBrk="0" hangingPunct="1">
        <a:defRPr sz="1842" kern="1200">
          <a:solidFill>
            <a:schemeClr val="tx1"/>
          </a:solidFill>
          <a:latin typeface="+mn-lt"/>
          <a:ea typeface="+mn-ea"/>
          <a:cs typeface="+mn-cs"/>
        </a:defRPr>
      </a:lvl7pPr>
      <a:lvl8pPr marL="3275929" algn="l" defTabSz="935980" rtl="0" eaLnBrk="1" latinLnBrk="0" hangingPunct="1">
        <a:defRPr sz="1842" kern="1200">
          <a:solidFill>
            <a:schemeClr val="tx1"/>
          </a:solidFill>
          <a:latin typeface="+mn-lt"/>
          <a:ea typeface="+mn-ea"/>
          <a:cs typeface="+mn-cs"/>
        </a:defRPr>
      </a:lvl8pPr>
      <a:lvl9pPr marL="3743919" algn="l" defTabSz="935980" rtl="0" eaLnBrk="1" latinLnBrk="0" hangingPunct="1">
        <a:defRPr sz="184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sp>
        <p:nvSpPr>
          <p:cNvPr id="5" name="TextBox 4"/>
          <p:cNvSpPr txBox="1"/>
          <p:nvPr/>
        </p:nvSpPr>
        <p:spPr>
          <a:xfrm>
            <a:off x="1219200" y="1933304"/>
            <a:ext cx="6627223" cy="3970318"/>
          </a:xfrm>
          <a:prstGeom prst="rect">
            <a:avLst/>
          </a:prstGeom>
          <a:noFill/>
        </p:spPr>
        <p:txBody>
          <a:bodyPr wrap="square" rtlCol="0">
            <a:spAutoFit/>
          </a:bodyPr>
          <a:lstStyle/>
          <a:p>
            <a:pPr algn="ctr"/>
            <a:r>
              <a:rPr lang="en-US" sz="7200" b="1" dirty="0" smtClean="0">
                <a:solidFill>
                  <a:schemeClr val="bg1"/>
                </a:solidFill>
              </a:rPr>
              <a:t>BREAK A LEG</a:t>
            </a:r>
          </a:p>
          <a:p>
            <a:pPr algn="ctr"/>
            <a:r>
              <a:rPr lang="en-US" sz="2400" b="1" dirty="0" smtClean="0">
                <a:solidFill>
                  <a:schemeClr val="bg1"/>
                </a:solidFill>
              </a:rPr>
              <a:t>A PERSONAL HISTORY OF</a:t>
            </a:r>
          </a:p>
          <a:p>
            <a:pPr algn="ctr"/>
            <a:r>
              <a:rPr lang="en-US" sz="2800" b="1" dirty="0" smtClean="0">
                <a:solidFill>
                  <a:schemeClr val="bg1"/>
                </a:solidFill>
              </a:rPr>
              <a:t>HIS MAJESTY’S THEATRE</a:t>
            </a:r>
          </a:p>
          <a:p>
            <a:pPr algn="ctr"/>
            <a:endParaRPr lang="en-US" dirty="0" smtClean="0">
              <a:solidFill>
                <a:schemeClr val="bg1"/>
              </a:solidFill>
            </a:endParaRPr>
          </a:p>
          <a:p>
            <a:pPr algn="ctr"/>
            <a:endParaRPr lang="en-US" dirty="0" smtClean="0">
              <a:solidFill>
                <a:schemeClr val="bg1"/>
              </a:solidFill>
            </a:endParaRPr>
          </a:p>
          <a:p>
            <a:pPr algn="ctr"/>
            <a:endParaRPr lang="en-US" dirty="0">
              <a:solidFill>
                <a:schemeClr val="bg1"/>
              </a:solidFill>
            </a:endParaRPr>
          </a:p>
          <a:p>
            <a:pPr algn="ctr"/>
            <a:endParaRPr lang="en-US" dirty="0" smtClean="0">
              <a:solidFill>
                <a:schemeClr val="bg1"/>
              </a:solidFill>
            </a:endParaRPr>
          </a:p>
          <a:p>
            <a:pPr algn="ctr"/>
            <a:endParaRPr lang="en-US" dirty="0">
              <a:solidFill>
                <a:schemeClr val="bg1"/>
              </a:solidFill>
            </a:endParaRPr>
          </a:p>
          <a:p>
            <a:pPr algn="ctr"/>
            <a:endParaRPr lang="en-US" dirty="0">
              <a:solidFill>
                <a:schemeClr val="bg1"/>
              </a:solidFill>
            </a:endParaRPr>
          </a:p>
          <a:p>
            <a:pPr algn="ctr"/>
            <a:r>
              <a:rPr lang="en-US" sz="2000" b="1" dirty="0" smtClean="0">
                <a:solidFill>
                  <a:schemeClr val="bg1"/>
                </a:solidFill>
              </a:rPr>
              <a:t>IAN HANDRICKS</a:t>
            </a:r>
            <a:endParaRPr lang="en-NZ" sz="2000" b="1" dirty="0">
              <a:solidFill>
                <a:schemeClr val="bg1"/>
              </a:solidFill>
            </a:endParaRPr>
          </a:p>
        </p:txBody>
      </p:sp>
    </p:spTree>
    <p:extLst>
      <p:ext uri="{BB962C8B-B14F-4D97-AF65-F5344CB8AC3E}">
        <p14:creationId xmlns:p14="http://schemas.microsoft.com/office/powerpoint/2010/main" val="30909407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K Velvet – THEATRE STAGE CURT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359900" cy="7199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47644" y="2447109"/>
            <a:ext cx="5733686" cy="2554545"/>
          </a:xfrm>
          <a:prstGeom prst="rect">
            <a:avLst/>
          </a:prstGeom>
          <a:noFill/>
        </p:spPr>
        <p:txBody>
          <a:bodyPr wrap="square" rtlCol="0">
            <a:spAutoFit/>
          </a:bodyPr>
          <a:lstStyle/>
          <a:p>
            <a:pPr algn="ctr"/>
            <a:r>
              <a:rPr lang="en-US" sz="4000" b="1" dirty="0">
                <a:solidFill>
                  <a:schemeClr val="bg1"/>
                </a:solidFill>
              </a:rPr>
              <a:t>The fact that </a:t>
            </a:r>
            <a:endParaRPr lang="en-US" sz="4000" b="1" dirty="0" smtClean="0">
              <a:solidFill>
                <a:schemeClr val="bg1"/>
              </a:solidFill>
            </a:endParaRPr>
          </a:p>
          <a:p>
            <a:pPr algn="ctr"/>
            <a:r>
              <a:rPr lang="en-US" sz="4000" b="1" dirty="0" smtClean="0">
                <a:solidFill>
                  <a:schemeClr val="bg1"/>
                </a:solidFill>
              </a:rPr>
              <a:t>His </a:t>
            </a:r>
            <a:r>
              <a:rPr lang="en-US" sz="4000" b="1" dirty="0">
                <a:solidFill>
                  <a:schemeClr val="bg1"/>
                </a:solidFill>
              </a:rPr>
              <a:t>Majesty’s Theatre existed at all really is due to two </a:t>
            </a:r>
            <a:r>
              <a:rPr lang="en-US" sz="4000" b="1" dirty="0" smtClean="0">
                <a:solidFill>
                  <a:schemeClr val="bg1"/>
                </a:solidFill>
              </a:rPr>
              <a:t>men...</a:t>
            </a:r>
            <a:endParaRPr lang="en-NZ" sz="4000" b="1" dirty="0">
              <a:solidFill>
                <a:schemeClr val="bg1"/>
              </a:solidFill>
            </a:endParaRPr>
          </a:p>
        </p:txBody>
      </p:sp>
      <p:sp>
        <p:nvSpPr>
          <p:cNvPr id="4" name="TextBox 3"/>
          <p:cNvSpPr txBox="1"/>
          <p:nvPr/>
        </p:nvSpPr>
        <p:spPr>
          <a:xfrm>
            <a:off x="1647644" y="5038654"/>
            <a:ext cx="5733686" cy="1323439"/>
          </a:xfrm>
          <a:prstGeom prst="rect">
            <a:avLst/>
          </a:prstGeom>
          <a:noFill/>
        </p:spPr>
        <p:txBody>
          <a:bodyPr wrap="square" rtlCol="0">
            <a:spAutoFit/>
          </a:bodyPr>
          <a:lstStyle/>
          <a:p>
            <a:pPr algn="ctr"/>
            <a:r>
              <a:rPr lang="en-US" sz="4000" b="1" dirty="0">
                <a:solidFill>
                  <a:srgbClr val="FFC000"/>
                </a:solidFill>
              </a:rPr>
              <a:t>Robert Henry </a:t>
            </a:r>
            <a:r>
              <a:rPr lang="en-US" sz="4000" b="1" dirty="0" smtClean="0">
                <a:solidFill>
                  <a:srgbClr val="FFC000"/>
                </a:solidFill>
              </a:rPr>
              <a:t>Abbott &amp;</a:t>
            </a:r>
          </a:p>
          <a:p>
            <a:pPr algn="ctr"/>
            <a:r>
              <a:rPr lang="en-US" sz="4000" b="1" dirty="0">
                <a:solidFill>
                  <a:srgbClr val="FFC000"/>
                </a:solidFill>
              </a:rPr>
              <a:t>Percy Reginald Dix  </a:t>
            </a:r>
            <a:endParaRPr lang="en-NZ" sz="4000" b="1" dirty="0">
              <a:solidFill>
                <a:srgbClr val="FFC000"/>
              </a:solidFill>
            </a:endParaRPr>
          </a:p>
        </p:txBody>
      </p:sp>
    </p:spTree>
    <p:extLst>
      <p:ext uri="{BB962C8B-B14F-4D97-AF65-F5344CB8AC3E}">
        <p14:creationId xmlns:p14="http://schemas.microsoft.com/office/powerpoint/2010/main" val="32338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2" y="-1"/>
            <a:ext cx="9357278" cy="7199313"/>
          </a:xfrm>
          <a:prstGeom prst="rect">
            <a:avLst/>
          </a:prstGeom>
        </p:spPr>
      </p:pic>
      <p:sp>
        <p:nvSpPr>
          <p:cNvPr id="3" name="TextBox 2"/>
          <p:cNvSpPr txBox="1"/>
          <p:nvPr/>
        </p:nvSpPr>
        <p:spPr>
          <a:xfrm>
            <a:off x="156753" y="975360"/>
            <a:ext cx="4362995" cy="4401205"/>
          </a:xfrm>
          <a:prstGeom prst="rect">
            <a:avLst/>
          </a:prstGeom>
          <a:noFill/>
        </p:spPr>
        <p:txBody>
          <a:bodyPr wrap="square" rtlCol="0">
            <a:spAutoFit/>
          </a:bodyPr>
          <a:lstStyle/>
          <a:p>
            <a:r>
              <a:rPr lang="en-NZ" sz="2800" dirty="0"/>
              <a:t>Robert Henry Abbott </a:t>
            </a:r>
            <a:endParaRPr lang="en-NZ" sz="2800" dirty="0" smtClean="0"/>
          </a:p>
          <a:p>
            <a:r>
              <a:rPr lang="en-NZ" sz="2800" dirty="0" smtClean="0"/>
              <a:t>(</a:t>
            </a:r>
            <a:r>
              <a:rPr lang="en-NZ" sz="2800" dirty="0"/>
              <a:t>1861-1927) </a:t>
            </a:r>
            <a:endParaRPr lang="en-NZ" sz="2800" dirty="0" smtClean="0"/>
          </a:p>
          <a:p>
            <a:endParaRPr lang="en-US" sz="2800" dirty="0"/>
          </a:p>
          <a:p>
            <a:endParaRPr lang="en-NZ" sz="2800" dirty="0"/>
          </a:p>
          <a:p>
            <a:r>
              <a:rPr lang="en-NZ" sz="2800" dirty="0"/>
              <a:t>born in North Molten, Devonshire, and the founder of the warehouseman and wholesale merchants firm of Abbott, </a:t>
            </a:r>
            <a:r>
              <a:rPr lang="en-NZ" sz="2800" dirty="0" err="1"/>
              <a:t>Oram</a:t>
            </a:r>
            <a:r>
              <a:rPr lang="en-NZ" sz="2800" dirty="0"/>
              <a:t> and Co (later becoming R H Abbott &amp; Co. </a:t>
            </a:r>
          </a:p>
        </p:txBody>
      </p:sp>
    </p:spTree>
    <p:extLst>
      <p:ext uri="{BB962C8B-B14F-4D97-AF65-F5344CB8AC3E}">
        <p14:creationId xmlns:p14="http://schemas.microsoft.com/office/powerpoint/2010/main" val="33775718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1257" y="374469"/>
            <a:ext cx="8830492" cy="7017306"/>
          </a:xfrm>
          <a:prstGeom prst="rect">
            <a:avLst/>
          </a:prstGeom>
          <a:noFill/>
        </p:spPr>
        <p:txBody>
          <a:bodyPr wrap="square" rtlCol="0">
            <a:spAutoFit/>
          </a:bodyPr>
          <a:lstStyle/>
          <a:p>
            <a:pPr algn="ctr"/>
            <a:r>
              <a:rPr lang="en-NZ" sz="3600" dirty="0"/>
              <a:t>Robert Henry Abbott retired from business in 1911, erected blocks of retail premises around the city, and served on boards of directors, including as Chairman of the </a:t>
            </a:r>
            <a:r>
              <a:rPr lang="en-NZ" sz="3600" dirty="0" err="1"/>
              <a:t>Waiatarua</a:t>
            </a:r>
            <a:r>
              <a:rPr lang="en-NZ" sz="3600" dirty="0"/>
              <a:t> Drainage Board, purchasing 100 acres of the reclaimed area around Mt St John and presenting it to Auckland City as a sports park. </a:t>
            </a:r>
            <a:endParaRPr lang="en-NZ" sz="3600" dirty="0" smtClean="0"/>
          </a:p>
          <a:p>
            <a:pPr algn="ctr"/>
            <a:endParaRPr lang="en-NZ" sz="3600" dirty="0"/>
          </a:p>
          <a:p>
            <a:pPr algn="ctr"/>
            <a:r>
              <a:rPr lang="en-NZ" sz="3600" dirty="0" smtClean="0"/>
              <a:t>He </a:t>
            </a:r>
            <a:r>
              <a:rPr lang="en-NZ" sz="3600" dirty="0"/>
              <a:t>bequeathed £1000 to the City for either a set of entry gates to the park, or a drinking fountain there. Abbotts Way, from Ladies Mile to </a:t>
            </a:r>
            <a:r>
              <a:rPr lang="en-NZ" sz="3600" dirty="0" err="1"/>
              <a:t>Panmure</a:t>
            </a:r>
            <a:r>
              <a:rPr lang="en-NZ" sz="3600" dirty="0"/>
              <a:t>, was named after him.</a:t>
            </a:r>
          </a:p>
          <a:p>
            <a:endParaRPr lang="en-NZ" dirty="0"/>
          </a:p>
        </p:txBody>
      </p:sp>
    </p:spTree>
    <p:extLst>
      <p:ext uri="{BB962C8B-B14F-4D97-AF65-F5344CB8AC3E}">
        <p14:creationId xmlns:p14="http://schemas.microsoft.com/office/powerpoint/2010/main" val="32794448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sp>
        <p:nvSpPr>
          <p:cNvPr id="3" name="TextBox 2"/>
          <p:cNvSpPr txBox="1"/>
          <p:nvPr/>
        </p:nvSpPr>
        <p:spPr>
          <a:xfrm>
            <a:off x="5164183" y="217714"/>
            <a:ext cx="3997234" cy="7263527"/>
          </a:xfrm>
          <a:prstGeom prst="rect">
            <a:avLst/>
          </a:prstGeom>
          <a:noFill/>
        </p:spPr>
        <p:txBody>
          <a:bodyPr wrap="square" rtlCol="0">
            <a:spAutoFit/>
          </a:bodyPr>
          <a:lstStyle/>
          <a:p>
            <a:r>
              <a:rPr lang="en-NZ" sz="2800" dirty="0"/>
              <a:t>Percy Reginald Dix </a:t>
            </a:r>
          </a:p>
          <a:p>
            <a:r>
              <a:rPr lang="en-NZ" sz="2800" dirty="0"/>
              <a:t>(1866-1917). </a:t>
            </a:r>
          </a:p>
          <a:p>
            <a:r>
              <a:rPr lang="en-NZ" sz="2800" dirty="0"/>
              <a:t>born in Launceston, Tasmania, he shifted to Auckland in 1891, setting up his tea merchandising business. In 1895, Dix began leasing the City Hall theatre, staging popular concerts. When Fullers brought in bijoux vaudeville (at the Agricultural Hall, then City Hall), Dix followed suit in 1899 with his “Dix’s Gaiety Company”. </a:t>
            </a:r>
          </a:p>
          <a:p>
            <a:endParaRPr lang="en-NZ" dirty="0"/>
          </a:p>
        </p:txBody>
      </p:sp>
    </p:spTree>
    <p:extLst>
      <p:ext uri="{BB962C8B-B14F-4D97-AF65-F5344CB8AC3E}">
        <p14:creationId xmlns:p14="http://schemas.microsoft.com/office/powerpoint/2010/main" val="4114908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sp>
        <p:nvSpPr>
          <p:cNvPr id="3" name="TextBox 2"/>
          <p:cNvSpPr txBox="1"/>
          <p:nvPr/>
        </p:nvSpPr>
        <p:spPr>
          <a:xfrm>
            <a:off x="0" y="3666309"/>
            <a:ext cx="9187542" cy="3816429"/>
          </a:xfrm>
          <a:prstGeom prst="rect">
            <a:avLst/>
          </a:prstGeom>
          <a:noFill/>
        </p:spPr>
        <p:txBody>
          <a:bodyPr wrap="square" rtlCol="0">
            <a:spAutoFit/>
          </a:bodyPr>
          <a:lstStyle/>
          <a:p>
            <a:pPr algn="ctr"/>
            <a:r>
              <a:rPr lang="en-NZ" sz="3200" dirty="0"/>
              <a:t>Buckland’s Haymarket site was formally sold to Abbott in June 1902 (who immediately put the property in the name of the His Majesty’s Arcade and Theatre Company Ltd, of which he was chairman) and a 50-year lease was taken out with the Melanesian Mission Trust Board for their land just in front of the theatre site, to form the bulk of the arcade, from 1 April 1902.</a:t>
            </a:r>
          </a:p>
          <a:p>
            <a:endParaRPr lang="en-NZ" dirty="0"/>
          </a:p>
        </p:txBody>
      </p:sp>
    </p:spTree>
    <p:extLst>
      <p:ext uri="{BB962C8B-B14F-4D97-AF65-F5344CB8AC3E}">
        <p14:creationId xmlns:p14="http://schemas.microsoft.com/office/powerpoint/2010/main" val="5895160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sp>
        <p:nvSpPr>
          <p:cNvPr id="3" name="TextBox 2"/>
          <p:cNvSpPr txBox="1"/>
          <p:nvPr/>
        </p:nvSpPr>
        <p:spPr>
          <a:xfrm>
            <a:off x="78930" y="6539346"/>
            <a:ext cx="9199418" cy="523220"/>
          </a:xfrm>
          <a:prstGeom prst="rect">
            <a:avLst/>
          </a:prstGeom>
          <a:noFill/>
        </p:spPr>
        <p:txBody>
          <a:bodyPr wrap="square" rtlCol="0">
            <a:spAutoFit/>
          </a:bodyPr>
          <a:lstStyle/>
          <a:p>
            <a:pPr algn="ctr"/>
            <a:r>
              <a:rPr lang="en-US" sz="2800" dirty="0" smtClean="0"/>
              <a:t>In 1901, construction began on the new His Majesty’s Theatre </a:t>
            </a:r>
            <a:endParaRPr lang="en-NZ" sz="2800" dirty="0"/>
          </a:p>
        </p:txBody>
      </p:sp>
    </p:spTree>
    <p:extLst>
      <p:ext uri="{BB962C8B-B14F-4D97-AF65-F5344CB8AC3E}">
        <p14:creationId xmlns:p14="http://schemas.microsoft.com/office/powerpoint/2010/main" val="4643854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sp>
        <p:nvSpPr>
          <p:cNvPr id="3" name="TextBox 2"/>
          <p:cNvSpPr txBox="1"/>
          <p:nvPr/>
        </p:nvSpPr>
        <p:spPr>
          <a:xfrm>
            <a:off x="5080000" y="138545"/>
            <a:ext cx="4128655" cy="6186309"/>
          </a:xfrm>
          <a:prstGeom prst="rect">
            <a:avLst/>
          </a:prstGeom>
          <a:noFill/>
        </p:spPr>
        <p:txBody>
          <a:bodyPr wrap="square" rtlCol="0">
            <a:spAutoFit/>
          </a:bodyPr>
          <a:lstStyle/>
          <a:p>
            <a:r>
              <a:rPr lang="en-US" sz="3600" dirty="0" smtClean="0"/>
              <a:t>His Majesty’s was designed to seat 1700 people in stalls, dress circle and family circle (known as the “Gods”), it had 6 private boxes, a 50ft x 60ft stage, a patented sliding roof  and 6 separate entrances.</a:t>
            </a:r>
            <a:endParaRPr lang="en-NZ" sz="3600" dirty="0"/>
          </a:p>
        </p:txBody>
      </p:sp>
    </p:spTree>
    <p:extLst>
      <p:ext uri="{BB962C8B-B14F-4D97-AF65-F5344CB8AC3E}">
        <p14:creationId xmlns:p14="http://schemas.microsoft.com/office/powerpoint/2010/main" val="27912611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sp>
        <p:nvSpPr>
          <p:cNvPr id="3" name="TextBox 2"/>
          <p:cNvSpPr txBox="1"/>
          <p:nvPr/>
        </p:nvSpPr>
        <p:spPr>
          <a:xfrm>
            <a:off x="5412509" y="849745"/>
            <a:ext cx="3592946" cy="5016758"/>
          </a:xfrm>
          <a:prstGeom prst="rect">
            <a:avLst/>
          </a:prstGeom>
          <a:noFill/>
        </p:spPr>
        <p:txBody>
          <a:bodyPr wrap="square" rtlCol="0">
            <a:spAutoFit/>
          </a:bodyPr>
          <a:lstStyle/>
          <a:p>
            <a:r>
              <a:rPr lang="en-US" sz="4000" dirty="0" smtClean="0"/>
              <a:t>His majesty’s was designed by the well-known Australian architect and politician, </a:t>
            </a:r>
          </a:p>
          <a:p>
            <a:endParaRPr lang="en-US" sz="4000" dirty="0"/>
          </a:p>
          <a:p>
            <a:r>
              <a:rPr lang="en-US" sz="4000" dirty="0" smtClean="0"/>
              <a:t>William Pitt</a:t>
            </a:r>
            <a:endParaRPr lang="en-NZ" sz="4000" dirty="0"/>
          </a:p>
        </p:txBody>
      </p:sp>
    </p:spTree>
    <p:extLst>
      <p:ext uri="{BB962C8B-B14F-4D97-AF65-F5344CB8AC3E}">
        <p14:creationId xmlns:p14="http://schemas.microsoft.com/office/powerpoint/2010/main" val="19626045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17"/>
            <a:ext cx="9359900" cy="7201330"/>
          </a:xfrm>
          <a:prstGeom prst="rect">
            <a:avLst/>
          </a:prstGeom>
        </p:spPr>
      </p:pic>
      <p:sp>
        <p:nvSpPr>
          <p:cNvPr id="3" name="TextBox 2"/>
          <p:cNvSpPr txBox="1"/>
          <p:nvPr/>
        </p:nvSpPr>
        <p:spPr>
          <a:xfrm>
            <a:off x="212437" y="0"/>
            <a:ext cx="8589818" cy="1077218"/>
          </a:xfrm>
          <a:prstGeom prst="rect">
            <a:avLst/>
          </a:prstGeom>
          <a:noFill/>
        </p:spPr>
        <p:txBody>
          <a:bodyPr wrap="square" rtlCol="0">
            <a:spAutoFit/>
          </a:bodyPr>
          <a:lstStyle/>
          <a:p>
            <a:pPr algn="ctr"/>
            <a:r>
              <a:rPr lang="en-US" sz="3200" dirty="0" smtClean="0"/>
              <a:t>The new theatre sat in front of </a:t>
            </a:r>
          </a:p>
          <a:p>
            <a:pPr algn="ctr"/>
            <a:r>
              <a:rPr lang="en-US" sz="3200" dirty="0" smtClean="0"/>
              <a:t>The Blue Stone Customs Agency Building</a:t>
            </a:r>
            <a:endParaRPr lang="en-NZ" sz="3200" dirty="0"/>
          </a:p>
        </p:txBody>
      </p:sp>
    </p:spTree>
    <p:extLst>
      <p:ext uri="{BB962C8B-B14F-4D97-AF65-F5344CB8AC3E}">
        <p14:creationId xmlns:p14="http://schemas.microsoft.com/office/powerpoint/2010/main" val="18133116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17"/>
            <a:ext cx="9359900" cy="7201330"/>
          </a:xfrm>
          <a:prstGeom prst="rect">
            <a:avLst/>
          </a:prstGeom>
        </p:spPr>
      </p:pic>
      <p:sp>
        <p:nvSpPr>
          <p:cNvPr id="4" name="TextBox 3"/>
          <p:cNvSpPr txBox="1"/>
          <p:nvPr/>
        </p:nvSpPr>
        <p:spPr>
          <a:xfrm>
            <a:off x="240145" y="369455"/>
            <a:ext cx="8672946" cy="1323439"/>
          </a:xfrm>
          <a:prstGeom prst="rect">
            <a:avLst/>
          </a:prstGeom>
          <a:noFill/>
        </p:spPr>
        <p:txBody>
          <a:bodyPr wrap="square" rtlCol="0">
            <a:spAutoFit/>
          </a:bodyPr>
          <a:lstStyle/>
          <a:p>
            <a:r>
              <a:rPr lang="en-US" sz="4000" dirty="0" smtClean="0"/>
              <a:t>On completion, His Majesty’s was leased for 10 years by Percy Reginald Dix</a:t>
            </a:r>
            <a:endParaRPr lang="en-NZ" sz="4000" dirty="0"/>
          </a:p>
        </p:txBody>
      </p:sp>
    </p:spTree>
    <p:extLst>
      <p:ext uri="{BB962C8B-B14F-4D97-AF65-F5344CB8AC3E}">
        <p14:creationId xmlns:p14="http://schemas.microsoft.com/office/powerpoint/2010/main" val="4224520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K Velvet – THEATRE STAGE CURT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359900" cy="7199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3120" y="1323703"/>
            <a:ext cx="8987245" cy="4401205"/>
          </a:xfrm>
          <a:prstGeom prst="rect">
            <a:avLst/>
          </a:prstGeom>
          <a:noFill/>
        </p:spPr>
        <p:txBody>
          <a:bodyPr wrap="square" rtlCol="0">
            <a:spAutoFit/>
          </a:bodyPr>
          <a:lstStyle/>
          <a:p>
            <a:pPr algn="ctr"/>
            <a:r>
              <a:rPr lang="en-NZ" sz="4000" b="1" dirty="0">
                <a:solidFill>
                  <a:schemeClr val="bg1"/>
                </a:solidFill>
              </a:rPr>
              <a:t>A number </a:t>
            </a:r>
            <a:endParaRPr lang="en-NZ" sz="4000" b="1" dirty="0" smtClean="0">
              <a:solidFill>
                <a:schemeClr val="bg1"/>
              </a:solidFill>
            </a:endParaRPr>
          </a:p>
          <a:p>
            <a:pPr algn="ctr"/>
            <a:r>
              <a:rPr lang="en-NZ" sz="4000" b="1" dirty="0" smtClean="0">
                <a:solidFill>
                  <a:schemeClr val="bg1"/>
                </a:solidFill>
              </a:rPr>
              <a:t>of landmarks</a:t>
            </a:r>
          </a:p>
          <a:p>
            <a:pPr algn="ctr"/>
            <a:r>
              <a:rPr lang="en-NZ" sz="4000" b="1" dirty="0" smtClean="0">
                <a:solidFill>
                  <a:schemeClr val="bg1"/>
                </a:solidFill>
              </a:rPr>
              <a:t>in </a:t>
            </a:r>
            <a:r>
              <a:rPr lang="en-NZ" sz="4000" b="1" dirty="0">
                <a:solidFill>
                  <a:schemeClr val="bg1"/>
                </a:solidFill>
              </a:rPr>
              <a:t>Auckland’s history </a:t>
            </a:r>
            <a:endParaRPr lang="en-NZ" sz="4000" b="1" dirty="0" smtClean="0">
              <a:solidFill>
                <a:schemeClr val="bg1"/>
              </a:solidFill>
            </a:endParaRPr>
          </a:p>
          <a:p>
            <a:pPr algn="ctr"/>
            <a:r>
              <a:rPr lang="en-NZ" sz="4000" b="1" dirty="0" smtClean="0">
                <a:solidFill>
                  <a:schemeClr val="bg1"/>
                </a:solidFill>
              </a:rPr>
              <a:t>have </a:t>
            </a:r>
            <a:r>
              <a:rPr lang="en-NZ" sz="4000" b="1" dirty="0">
                <a:solidFill>
                  <a:schemeClr val="bg1"/>
                </a:solidFill>
              </a:rPr>
              <a:t>been lost over time. </a:t>
            </a:r>
            <a:endParaRPr lang="en-NZ" sz="4000" b="1" dirty="0" smtClean="0">
              <a:solidFill>
                <a:schemeClr val="bg1"/>
              </a:solidFill>
            </a:endParaRPr>
          </a:p>
          <a:p>
            <a:pPr algn="ctr"/>
            <a:r>
              <a:rPr lang="en-NZ" sz="4000" b="1" dirty="0" smtClean="0">
                <a:solidFill>
                  <a:schemeClr val="bg1"/>
                </a:solidFill>
              </a:rPr>
              <a:t>One </a:t>
            </a:r>
            <a:r>
              <a:rPr lang="en-NZ" sz="4000" b="1" dirty="0">
                <a:solidFill>
                  <a:schemeClr val="bg1"/>
                </a:solidFill>
              </a:rPr>
              <a:t>of these is Queen Street’s </a:t>
            </a:r>
            <a:endParaRPr lang="en-NZ" sz="4000" b="1" dirty="0" smtClean="0">
              <a:solidFill>
                <a:schemeClr val="bg1"/>
              </a:solidFill>
            </a:endParaRPr>
          </a:p>
          <a:p>
            <a:pPr algn="ctr"/>
            <a:r>
              <a:rPr lang="en-NZ" sz="4000" b="1" dirty="0" smtClean="0">
                <a:solidFill>
                  <a:schemeClr val="bg1"/>
                </a:solidFill>
              </a:rPr>
              <a:t>His </a:t>
            </a:r>
            <a:r>
              <a:rPr lang="en-NZ" sz="4000" b="1" dirty="0">
                <a:solidFill>
                  <a:schemeClr val="bg1"/>
                </a:solidFill>
              </a:rPr>
              <a:t>Majesty’s Theatre </a:t>
            </a:r>
            <a:r>
              <a:rPr lang="en-NZ" sz="4000" b="1" dirty="0" smtClean="0">
                <a:solidFill>
                  <a:schemeClr val="bg1"/>
                </a:solidFill>
              </a:rPr>
              <a:t>&amp; </a:t>
            </a:r>
            <a:r>
              <a:rPr lang="en-NZ" sz="4000" b="1" dirty="0">
                <a:solidFill>
                  <a:schemeClr val="bg1"/>
                </a:solidFill>
              </a:rPr>
              <a:t>Arcade </a:t>
            </a:r>
            <a:endParaRPr lang="en-NZ" sz="4000" b="1" dirty="0" smtClean="0">
              <a:solidFill>
                <a:schemeClr val="bg1"/>
              </a:solidFill>
            </a:endParaRPr>
          </a:p>
          <a:p>
            <a:pPr algn="ctr"/>
            <a:r>
              <a:rPr lang="en-NZ" sz="4000" b="1" dirty="0" smtClean="0">
                <a:solidFill>
                  <a:schemeClr val="bg1"/>
                </a:solidFill>
              </a:rPr>
              <a:t>(</a:t>
            </a:r>
            <a:r>
              <a:rPr lang="en-NZ" sz="4000" b="1" dirty="0">
                <a:solidFill>
                  <a:schemeClr val="bg1"/>
                </a:solidFill>
              </a:rPr>
              <a:t>1902-1987)</a:t>
            </a:r>
          </a:p>
        </p:txBody>
      </p:sp>
    </p:spTree>
    <p:extLst>
      <p:ext uri="{BB962C8B-B14F-4D97-AF65-F5344CB8AC3E}">
        <p14:creationId xmlns:p14="http://schemas.microsoft.com/office/powerpoint/2010/main" val="14243737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sp>
        <p:nvSpPr>
          <p:cNvPr id="3" name="TextBox 2"/>
          <p:cNvSpPr txBox="1"/>
          <p:nvPr/>
        </p:nvSpPr>
        <p:spPr>
          <a:xfrm>
            <a:off x="517657" y="6103866"/>
            <a:ext cx="8321964" cy="954107"/>
          </a:xfrm>
          <a:prstGeom prst="rect">
            <a:avLst/>
          </a:prstGeom>
          <a:solidFill>
            <a:schemeClr val="bg1"/>
          </a:solidFill>
        </p:spPr>
        <p:txBody>
          <a:bodyPr wrap="square" rtlCol="0">
            <a:spAutoFit/>
          </a:bodyPr>
          <a:lstStyle/>
          <a:p>
            <a:pPr algn="ctr"/>
            <a:r>
              <a:rPr lang="en-NZ" sz="2800" dirty="0"/>
              <a:t>The first performance was by J S Williamson’s Musical Comedy Company </a:t>
            </a:r>
            <a:r>
              <a:rPr lang="en-NZ" sz="2800" dirty="0" smtClean="0"/>
              <a:t>of “A </a:t>
            </a:r>
            <a:r>
              <a:rPr lang="en-NZ" sz="2800" dirty="0"/>
              <a:t>Runaway </a:t>
            </a:r>
            <a:r>
              <a:rPr lang="en-NZ" sz="2800" dirty="0" smtClean="0"/>
              <a:t>Girl” on 26 Dec 1902</a:t>
            </a:r>
            <a:endParaRPr lang="en-NZ" sz="2800" dirty="0"/>
          </a:p>
        </p:txBody>
      </p:sp>
    </p:spTree>
    <p:extLst>
      <p:ext uri="{BB962C8B-B14F-4D97-AF65-F5344CB8AC3E}">
        <p14:creationId xmlns:p14="http://schemas.microsoft.com/office/powerpoint/2010/main" val="24652202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K Velvet – THEATRE STAGE CURT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359900" cy="7199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6327" y="2333897"/>
            <a:ext cx="8987245" cy="4401205"/>
          </a:xfrm>
          <a:prstGeom prst="rect">
            <a:avLst/>
          </a:prstGeom>
          <a:noFill/>
        </p:spPr>
        <p:txBody>
          <a:bodyPr wrap="square" rtlCol="0">
            <a:spAutoFit/>
          </a:bodyPr>
          <a:lstStyle/>
          <a:p>
            <a:pPr algn="ctr"/>
            <a:r>
              <a:rPr lang="en-NZ" sz="4000" b="1" dirty="0" smtClean="0">
                <a:solidFill>
                  <a:schemeClr val="bg1"/>
                </a:solidFill>
              </a:rPr>
              <a:t>Around the same time</a:t>
            </a:r>
          </a:p>
          <a:p>
            <a:pPr algn="ctr"/>
            <a:r>
              <a:rPr lang="en-US" sz="4000" b="1" dirty="0">
                <a:solidFill>
                  <a:schemeClr val="bg1"/>
                </a:solidFill>
              </a:rPr>
              <a:t>m</a:t>
            </a:r>
            <a:r>
              <a:rPr lang="en-US" sz="4000" b="1" dirty="0" smtClean="0">
                <a:solidFill>
                  <a:schemeClr val="bg1"/>
                </a:solidFill>
              </a:rPr>
              <a:t>y grandfather</a:t>
            </a:r>
          </a:p>
          <a:p>
            <a:pPr algn="ctr"/>
            <a:r>
              <a:rPr lang="en-US" sz="4000" b="1" dirty="0" smtClean="0">
                <a:solidFill>
                  <a:schemeClr val="bg1"/>
                </a:solidFill>
              </a:rPr>
              <a:t>Norrie Handricks</a:t>
            </a:r>
          </a:p>
          <a:p>
            <a:pPr algn="ctr"/>
            <a:r>
              <a:rPr lang="en-US" sz="4000" b="1" dirty="0" smtClean="0">
                <a:solidFill>
                  <a:schemeClr val="bg1"/>
                </a:solidFill>
              </a:rPr>
              <a:t>was a well-known and</a:t>
            </a:r>
          </a:p>
          <a:p>
            <a:pPr algn="ctr"/>
            <a:r>
              <a:rPr lang="en-US" sz="4000" b="1" dirty="0">
                <a:solidFill>
                  <a:schemeClr val="bg1"/>
                </a:solidFill>
              </a:rPr>
              <a:t>r</a:t>
            </a:r>
            <a:r>
              <a:rPr lang="en-US" sz="4000" b="1" dirty="0" smtClean="0">
                <a:solidFill>
                  <a:schemeClr val="bg1"/>
                </a:solidFill>
              </a:rPr>
              <a:t>espected theatrical</a:t>
            </a:r>
          </a:p>
          <a:p>
            <a:pPr algn="ctr"/>
            <a:r>
              <a:rPr lang="en-US" sz="4000" b="1" dirty="0">
                <a:solidFill>
                  <a:schemeClr val="bg1"/>
                </a:solidFill>
              </a:rPr>
              <a:t>a</a:t>
            </a:r>
            <a:r>
              <a:rPr lang="en-US" sz="4000" b="1" dirty="0" smtClean="0">
                <a:solidFill>
                  <a:schemeClr val="bg1"/>
                </a:solidFill>
              </a:rPr>
              <a:t>gent, theatre owner and</a:t>
            </a:r>
          </a:p>
          <a:p>
            <a:pPr algn="ctr"/>
            <a:r>
              <a:rPr lang="en-US" sz="4000" b="1" dirty="0" smtClean="0">
                <a:solidFill>
                  <a:schemeClr val="bg1"/>
                </a:solidFill>
              </a:rPr>
              <a:t>entrepreneur</a:t>
            </a:r>
            <a:endParaRPr lang="en-NZ" sz="4000" b="1" dirty="0">
              <a:solidFill>
                <a:schemeClr val="bg1"/>
              </a:solidFill>
            </a:endParaRPr>
          </a:p>
        </p:txBody>
      </p:sp>
    </p:spTree>
    <p:extLst>
      <p:ext uri="{BB962C8B-B14F-4D97-AF65-F5344CB8AC3E}">
        <p14:creationId xmlns:p14="http://schemas.microsoft.com/office/powerpoint/2010/main" val="42646671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2" y="-1"/>
            <a:ext cx="9357278" cy="7199313"/>
          </a:xfrm>
          <a:prstGeom prst="rect">
            <a:avLst/>
          </a:prstGeom>
        </p:spPr>
      </p:pic>
    </p:spTree>
    <p:extLst>
      <p:ext uri="{BB962C8B-B14F-4D97-AF65-F5344CB8AC3E}">
        <p14:creationId xmlns:p14="http://schemas.microsoft.com/office/powerpoint/2010/main" val="1839455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conference stratford\z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59900" cy="701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C:\conference stratford\norri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5684"/>
            <a:ext cx="9359900" cy="531044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0100" name="Picture 4" descr="C:\444\n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997" y="1181682"/>
            <a:ext cx="4130706" cy="569393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0101" name="Picture 5" descr="C:\444\n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1325" y="401690"/>
            <a:ext cx="4491452" cy="483594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0102" name="Oval 6"/>
          <p:cNvSpPr>
            <a:spLocks noChangeArrowheads="1"/>
          </p:cNvSpPr>
          <p:nvPr/>
        </p:nvSpPr>
        <p:spPr bwMode="auto">
          <a:xfrm>
            <a:off x="6629929" y="1181682"/>
            <a:ext cx="2573973" cy="701993"/>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NZ" altLang="en-US" sz="2457"/>
          </a:p>
        </p:txBody>
      </p:sp>
    </p:spTree>
    <p:extLst>
      <p:ext uri="{BB962C8B-B14F-4D97-AF65-F5344CB8AC3E}">
        <p14:creationId xmlns:p14="http://schemas.microsoft.com/office/powerpoint/2010/main" val="2374961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0100"/>
                                        </p:tgtEl>
                                        <p:attrNameLst>
                                          <p:attrName>style.visibility</p:attrName>
                                        </p:attrNameLst>
                                      </p:cBhvr>
                                      <p:to>
                                        <p:strVal val="visible"/>
                                      </p:to>
                                    </p:set>
                                    <p:anim calcmode="lin" valueType="num">
                                      <p:cBhvr additive="base">
                                        <p:cTn id="7" dur="500" fill="hold"/>
                                        <p:tgtEl>
                                          <p:spTgt spid="260100"/>
                                        </p:tgtEl>
                                        <p:attrNameLst>
                                          <p:attrName>ppt_x</p:attrName>
                                        </p:attrNameLst>
                                      </p:cBhvr>
                                      <p:tavLst>
                                        <p:tav tm="0">
                                          <p:val>
                                            <p:strVal val="#ppt_x"/>
                                          </p:val>
                                        </p:tav>
                                        <p:tav tm="100000">
                                          <p:val>
                                            <p:strVal val="#ppt_x"/>
                                          </p:val>
                                        </p:tav>
                                      </p:tavLst>
                                    </p:anim>
                                    <p:anim calcmode="lin" valueType="num">
                                      <p:cBhvr additive="base">
                                        <p:cTn id="8" dur="500" fill="hold"/>
                                        <p:tgtEl>
                                          <p:spTgt spid="26010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260101"/>
                                        </p:tgtEl>
                                        <p:attrNameLst>
                                          <p:attrName>style.visibility</p:attrName>
                                        </p:attrNameLst>
                                      </p:cBhvr>
                                      <p:to>
                                        <p:strVal val="visible"/>
                                      </p:to>
                                    </p:set>
                                    <p:anim calcmode="lin" valueType="num">
                                      <p:cBhvr additive="base">
                                        <p:cTn id="13" dur="500" fill="hold"/>
                                        <p:tgtEl>
                                          <p:spTgt spid="260101"/>
                                        </p:tgtEl>
                                        <p:attrNameLst>
                                          <p:attrName>ppt_x</p:attrName>
                                        </p:attrNameLst>
                                      </p:cBhvr>
                                      <p:tavLst>
                                        <p:tav tm="0">
                                          <p:val>
                                            <p:strVal val="#ppt_x"/>
                                          </p:val>
                                        </p:tav>
                                        <p:tav tm="100000">
                                          <p:val>
                                            <p:strVal val="#ppt_x"/>
                                          </p:val>
                                        </p:tav>
                                      </p:tavLst>
                                    </p:anim>
                                    <p:anim calcmode="lin" valueType="num">
                                      <p:cBhvr additive="base">
                                        <p:cTn id="14" dur="500" fill="hold"/>
                                        <p:tgtEl>
                                          <p:spTgt spid="26010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32" fill="hold" nodeType="clickEffect">
                                  <p:stCondLst>
                                    <p:cond delay="0"/>
                                  </p:stCondLst>
                                  <p:childTnLst>
                                    <p:set>
                                      <p:cBhvr>
                                        <p:cTn id="18" dur="1" fill="hold">
                                          <p:stCondLst>
                                            <p:cond delay="0"/>
                                          </p:stCondLst>
                                        </p:cTn>
                                        <p:tgtEl>
                                          <p:spTgt spid="260102"/>
                                        </p:tgtEl>
                                        <p:attrNameLst>
                                          <p:attrName>style.visibility</p:attrName>
                                        </p:attrNameLst>
                                      </p:cBhvr>
                                      <p:to>
                                        <p:strVal val="visible"/>
                                      </p:to>
                                    </p:set>
                                    <p:animEffect transition="in" filter="box(out)">
                                      <p:cBhvr>
                                        <p:cTn id="19" dur="500"/>
                                        <p:tgtEl>
                                          <p:spTgt spid="260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9" y="-1"/>
            <a:ext cx="9358171" cy="7199313"/>
          </a:xfrm>
          <a:prstGeom prst="rect">
            <a:avLst/>
          </a:prstGeom>
        </p:spPr>
      </p:pic>
    </p:spTree>
    <p:extLst>
      <p:ext uri="{BB962C8B-B14F-4D97-AF65-F5344CB8AC3E}">
        <p14:creationId xmlns:p14="http://schemas.microsoft.com/office/powerpoint/2010/main" val="32796274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3990109" cy="727726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4403" y="0"/>
            <a:ext cx="4805497" cy="7199313"/>
          </a:xfrm>
          <a:prstGeom prst="rect">
            <a:avLst/>
          </a:prstGeom>
        </p:spPr>
      </p:pic>
    </p:spTree>
    <p:extLst>
      <p:ext uri="{BB962C8B-B14F-4D97-AF65-F5344CB8AC3E}">
        <p14:creationId xmlns:p14="http://schemas.microsoft.com/office/powerpoint/2010/main" val="101294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444\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694"/>
            <a:ext cx="9359900" cy="5310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3" name="Picture 3" descr="C:\444\n4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694"/>
            <a:ext cx="9359900" cy="57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4" name="Picture 4" descr="C:\444\n4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319"/>
            <a:ext cx="9359900" cy="701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5" name="Picture 5" descr="C:\444\n5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9694"/>
            <a:ext cx="9359900" cy="701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6" name="Picture 6" descr="C:\444\n5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9694"/>
            <a:ext cx="9359900" cy="701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15743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61123"/>
                                        </p:tgtEl>
                                        <p:attrNameLst>
                                          <p:attrName>style.visibility</p:attrName>
                                        </p:attrNameLst>
                                      </p:cBhvr>
                                      <p:to>
                                        <p:strVal val="visible"/>
                                      </p:to>
                                    </p:set>
                                    <p:anim calcmode="lin" valueType="num">
                                      <p:cBhvr additive="base">
                                        <p:cTn id="7" dur="500" fill="hold"/>
                                        <p:tgtEl>
                                          <p:spTgt spid="261123"/>
                                        </p:tgtEl>
                                        <p:attrNameLst>
                                          <p:attrName>ppt_x</p:attrName>
                                        </p:attrNameLst>
                                      </p:cBhvr>
                                      <p:tavLst>
                                        <p:tav tm="0">
                                          <p:val>
                                            <p:strVal val="#ppt_x"/>
                                          </p:val>
                                        </p:tav>
                                        <p:tav tm="100000">
                                          <p:val>
                                            <p:strVal val="#ppt_x"/>
                                          </p:val>
                                        </p:tav>
                                      </p:tavLst>
                                    </p:anim>
                                    <p:anim calcmode="lin" valueType="num">
                                      <p:cBhvr additive="base">
                                        <p:cTn id="8" dur="500" fill="hold"/>
                                        <p:tgtEl>
                                          <p:spTgt spid="26112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nodeType="clickEffect">
                                  <p:stCondLst>
                                    <p:cond delay="0"/>
                                  </p:stCondLst>
                                  <p:childTnLst>
                                    <p:set>
                                      <p:cBhvr>
                                        <p:cTn id="12" dur="1" fill="hold">
                                          <p:stCondLst>
                                            <p:cond delay="0"/>
                                          </p:stCondLst>
                                        </p:cTn>
                                        <p:tgtEl>
                                          <p:spTgt spid="261124"/>
                                        </p:tgtEl>
                                        <p:attrNameLst>
                                          <p:attrName>style.visibility</p:attrName>
                                        </p:attrNameLst>
                                      </p:cBhvr>
                                      <p:to>
                                        <p:strVal val="visible"/>
                                      </p:to>
                                    </p:set>
                                    <p:anim calcmode="lin" valueType="num">
                                      <p:cBhvr additive="base">
                                        <p:cTn id="13" dur="500" fill="hold"/>
                                        <p:tgtEl>
                                          <p:spTgt spid="261124"/>
                                        </p:tgtEl>
                                        <p:attrNameLst>
                                          <p:attrName>ppt_x</p:attrName>
                                        </p:attrNameLst>
                                      </p:cBhvr>
                                      <p:tavLst>
                                        <p:tav tm="0">
                                          <p:val>
                                            <p:strVal val="1+#ppt_w/2"/>
                                          </p:val>
                                        </p:tav>
                                        <p:tav tm="100000">
                                          <p:val>
                                            <p:strVal val="#ppt_x"/>
                                          </p:val>
                                        </p:tav>
                                      </p:tavLst>
                                    </p:anim>
                                    <p:anim calcmode="lin" valueType="num">
                                      <p:cBhvr additive="base">
                                        <p:cTn id="14" dur="500" fill="hold"/>
                                        <p:tgtEl>
                                          <p:spTgt spid="261124"/>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32" fill="hold" nodeType="clickEffect">
                                  <p:stCondLst>
                                    <p:cond delay="0"/>
                                  </p:stCondLst>
                                  <p:childTnLst>
                                    <p:set>
                                      <p:cBhvr>
                                        <p:cTn id="18" dur="1" fill="hold">
                                          <p:stCondLst>
                                            <p:cond delay="0"/>
                                          </p:stCondLst>
                                        </p:cTn>
                                        <p:tgtEl>
                                          <p:spTgt spid="261125"/>
                                        </p:tgtEl>
                                        <p:attrNameLst>
                                          <p:attrName>style.visibility</p:attrName>
                                        </p:attrNameLst>
                                      </p:cBhvr>
                                      <p:to>
                                        <p:strVal val="visible"/>
                                      </p:to>
                                    </p:set>
                                    <p:animEffect transition="in" filter="box(out)">
                                      <p:cBhvr>
                                        <p:cTn id="19" dur="500"/>
                                        <p:tgtEl>
                                          <p:spTgt spid="26112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32" fill="hold" nodeType="clickEffect">
                                  <p:stCondLst>
                                    <p:cond delay="0"/>
                                  </p:stCondLst>
                                  <p:childTnLst>
                                    <p:set>
                                      <p:cBhvr>
                                        <p:cTn id="23" dur="1" fill="hold">
                                          <p:stCondLst>
                                            <p:cond delay="0"/>
                                          </p:stCondLst>
                                        </p:cTn>
                                        <p:tgtEl>
                                          <p:spTgt spid="261126"/>
                                        </p:tgtEl>
                                        <p:attrNameLst>
                                          <p:attrName>style.visibility</p:attrName>
                                        </p:attrNameLst>
                                      </p:cBhvr>
                                      <p:to>
                                        <p:strVal val="visible"/>
                                      </p:to>
                                    </p:set>
                                    <p:animEffect transition="in" filter="box(out)">
                                      <p:cBhvr>
                                        <p:cTn id="24" dur="500"/>
                                        <p:tgtEl>
                                          <p:spTgt spid="261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 y="-1"/>
            <a:ext cx="9357278" cy="7199313"/>
          </a:xfrm>
          <a:prstGeom prst="rect">
            <a:avLst/>
          </a:prstGeom>
        </p:spPr>
      </p:pic>
      <p:sp>
        <p:nvSpPr>
          <p:cNvPr id="4" name="TextBox 3"/>
          <p:cNvSpPr txBox="1"/>
          <p:nvPr/>
        </p:nvSpPr>
        <p:spPr>
          <a:xfrm>
            <a:off x="0" y="6043748"/>
            <a:ext cx="9429569" cy="646331"/>
          </a:xfrm>
          <a:prstGeom prst="rect">
            <a:avLst/>
          </a:prstGeom>
          <a:noFill/>
        </p:spPr>
        <p:txBody>
          <a:bodyPr wrap="none" rtlCol="0">
            <a:spAutoFit/>
          </a:bodyPr>
          <a:lstStyle/>
          <a:p>
            <a:r>
              <a:rPr lang="en-US" sz="3600" b="1" dirty="0" smtClean="0"/>
              <a:t>… in later years he toured his entertainers by car</a:t>
            </a:r>
            <a:endParaRPr lang="en-NZ" sz="3600" b="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spTree>
    <p:extLst>
      <p:ext uri="{BB962C8B-B14F-4D97-AF65-F5344CB8AC3E}">
        <p14:creationId xmlns:p14="http://schemas.microsoft.com/office/powerpoint/2010/main" val="258045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17"/>
            <a:ext cx="9359900" cy="7201330"/>
          </a:xfrm>
          <a:prstGeom prst="rect">
            <a:avLst/>
          </a:prstGeom>
        </p:spPr>
      </p:pic>
      <p:sp>
        <p:nvSpPr>
          <p:cNvPr id="3" name="TextBox 2"/>
          <p:cNvSpPr txBox="1"/>
          <p:nvPr/>
        </p:nvSpPr>
        <p:spPr>
          <a:xfrm>
            <a:off x="0" y="424872"/>
            <a:ext cx="9359900" cy="646331"/>
          </a:xfrm>
          <a:prstGeom prst="rect">
            <a:avLst/>
          </a:prstGeom>
          <a:noFill/>
        </p:spPr>
        <p:txBody>
          <a:bodyPr wrap="square" rtlCol="0">
            <a:spAutoFit/>
          </a:bodyPr>
          <a:lstStyle/>
          <a:p>
            <a:pPr algn="ctr"/>
            <a:r>
              <a:rPr lang="en-US" sz="3600" dirty="0" smtClean="0"/>
              <a:t>He managed and promoted many famous acts</a:t>
            </a:r>
            <a:endParaRPr lang="en-NZ" sz="3600" dirty="0"/>
          </a:p>
        </p:txBody>
      </p:sp>
    </p:spTree>
    <p:extLst>
      <p:ext uri="{BB962C8B-B14F-4D97-AF65-F5344CB8AC3E}">
        <p14:creationId xmlns:p14="http://schemas.microsoft.com/office/powerpoint/2010/main" val="19109151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17"/>
            <a:ext cx="9359900" cy="7201330"/>
          </a:xfrm>
          <a:prstGeom prst="rect">
            <a:avLst/>
          </a:prstGeom>
        </p:spPr>
      </p:pic>
      <p:sp>
        <p:nvSpPr>
          <p:cNvPr id="3" name="TextBox 2"/>
          <p:cNvSpPr txBox="1"/>
          <p:nvPr/>
        </p:nvSpPr>
        <p:spPr>
          <a:xfrm>
            <a:off x="0" y="258618"/>
            <a:ext cx="9236364" cy="523220"/>
          </a:xfrm>
          <a:prstGeom prst="rect">
            <a:avLst/>
          </a:prstGeom>
          <a:noFill/>
        </p:spPr>
        <p:txBody>
          <a:bodyPr wrap="square" rtlCol="0">
            <a:spAutoFit/>
          </a:bodyPr>
          <a:lstStyle/>
          <a:p>
            <a:r>
              <a:rPr lang="en-US" sz="2800" dirty="0" smtClean="0"/>
              <a:t>Norrie toured shows around the world – Calcutta, </a:t>
            </a:r>
            <a:r>
              <a:rPr lang="en-US" sz="2800" dirty="0" err="1" smtClean="0"/>
              <a:t>Capetown</a:t>
            </a:r>
            <a:r>
              <a:rPr lang="en-US" sz="2800" dirty="0" smtClean="0"/>
              <a:t> …</a:t>
            </a:r>
            <a:endParaRPr lang="en-NZ"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359900" cy="7201330"/>
          </a:xfrm>
          <a:prstGeom prst="rect">
            <a:avLst/>
          </a:prstGeom>
        </p:spPr>
      </p:pic>
      <p:sp>
        <p:nvSpPr>
          <p:cNvPr id="5" name="TextBox 4"/>
          <p:cNvSpPr txBox="1"/>
          <p:nvPr/>
        </p:nvSpPr>
        <p:spPr>
          <a:xfrm>
            <a:off x="246495" y="218420"/>
            <a:ext cx="8866910" cy="584775"/>
          </a:xfrm>
          <a:prstGeom prst="rect">
            <a:avLst/>
          </a:prstGeom>
          <a:noFill/>
        </p:spPr>
        <p:txBody>
          <a:bodyPr wrap="square" rtlCol="0">
            <a:spAutoFit/>
          </a:bodyPr>
          <a:lstStyle/>
          <a:p>
            <a:r>
              <a:rPr lang="en-US" sz="3200" dirty="0" smtClean="0"/>
              <a:t>… Madras, Hyderabad, Bangalore …</a:t>
            </a:r>
            <a:endParaRPr lang="en-NZ" sz="32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358630" cy="7200353"/>
          </a:xfrm>
          <a:prstGeom prst="rect">
            <a:avLst/>
          </a:prstGeom>
        </p:spPr>
      </p:pic>
      <p:sp>
        <p:nvSpPr>
          <p:cNvPr id="7" name="TextBox 6"/>
          <p:cNvSpPr txBox="1"/>
          <p:nvPr/>
        </p:nvSpPr>
        <p:spPr>
          <a:xfrm>
            <a:off x="6086765" y="489527"/>
            <a:ext cx="2918690" cy="3785652"/>
          </a:xfrm>
          <a:prstGeom prst="rect">
            <a:avLst/>
          </a:prstGeom>
          <a:noFill/>
        </p:spPr>
        <p:txBody>
          <a:bodyPr wrap="square" rtlCol="0">
            <a:spAutoFit/>
          </a:bodyPr>
          <a:lstStyle/>
          <a:p>
            <a:r>
              <a:rPr lang="en-US" sz="4000" dirty="0" smtClean="0"/>
              <a:t>…Colombo, Delhi, </a:t>
            </a:r>
          </a:p>
          <a:p>
            <a:r>
              <a:rPr lang="en-US" sz="4000" dirty="0" smtClean="0"/>
              <a:t>London,</a:t>
            </a:r>
          </a:p>
          <a:p>
            <a:r>
              <a:rPr lang="en-US" sz="4000" dirty="0" smtClean="0"/>
              <a:t>Paris,</a:t>
            </a:r>
          </a:p>
          <a:p>
            <a:r>
              <a:rPr lang="en-US" sz="4000" dirty="0" smtClean="0"/>
              <a:t>Berlin,</a:t>
            </a:r>
          </a:p>
          <a:p>
            <a:r>
              <a:rPr lang="en-US" sz="4000" dirty="0" smtClean="0"/>
              <a:t>Lucknow …</a:t>
            </a:r>
            <a:endParaRPr lang="en-NZ" sz="4000" dirty="0"/>
          </a:p>
        </p:txBody>
      </p:sp>
    </p:spTree>
    <p:extLst>
      <p:ext uri="{BB962C8B-B14F-4D97-AF65-F5344CB8AC3E}">
        <p14:creationId xmlns:p14="http://schemas.microsoft.com/office/powerpoint/2010/main" val="297174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sp>
        <p:nvSpPr>
          <p:cNvPr id="3" name="TextBox 2"/>
          <p:cNvSpPr txBox="1"/>
          <p:nvPr/>
        </p:nvSpPr>
        <p:spPr>
          <a:xfrm>
            <a:off x="252549" y="121920"/>
            <a:ext cx="8665028" cy="584775"/>
          </a:xfrm>
          <a:prstGeom prst="rect">
            <a:avLst/>
          </a:prstGeom>
          <a:noFill/>
        </p:spPr>
        <p:txBody>
          <a:bodyPr wrap="square" rtlCol="0">
            <a:spAutoFit/>
          </a:bodyPr>
          <a:lstStyle/>
          <a:p>
            <a:pPr algn="ctr"/>
            <a:r>
              <a:rPr lang="en-US" sz="3200" b="1" dirty="0" smtClean="0"/>
              <a:t>LOOKING UP QUEEN STREET, AUCKLAND  1902</a:t>
            </a:r>
            <a:endParaRPr lang="en-NZ" sz="3200" b="1" dirty="0"/>
          </a:p>
        </p:txBody>
      </p:sp>
    </p:spTree>
    <p:extLst>
      <p:ext uri="{BB962C8B-B14F-4D97-AF65-F5344CB8AC3E}">
        <p14:creationId xmlns:p14="http://schemas.microsoft.com/office/powerpoint/2010/main" val="127713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sp>
        <p:nvSpPr>
          <p:cNvPr id="3" name="TextBox 2"/>
          <p:cNvSpPr txBox="1"/>
          <p:nvPr/>
        </p:nvSpPr>
        <p:spPr>
          <a:xfrm>
            <a:off x="196586" y="6114472"/>
            <a:ext cx="9163314" cy="584775"/>
          </a:xfrm>
          <a:prstGeom prst="rect">
            <a:avLst/>
          </a:prstGeom>
          <a:noFill/>
        </p:spPr>
        <p:txBody>
          <a:bodyPr wrap="square" rtlCol="0">
            <a:spAutoFit/>
          </a:bodyPr>
          <a:lstStyle/>
          <a:p>
            <a:r>
              <a:rPr lang="en-US" sz="3200" dirty="0" smtClean="0"/>
              <a:t>He was a master showman – did his own poster work</a:t>
            </a:r>
            <a:endParaRPr lang="en-NZ" sz="3200" dirty="0"/>
          </a:p>
        </p:txBody>
      </p:sp>
    </p:spTree>
    <p:extLst>
      <p:ext uri="{BB962C8B-B14F-4D97-AF65-F5344CB8AC3E}">
        <p14:creationId xmlns:p14="http://schemas.microsoft.com/office/powerpoint/2010/main" val="18641804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2" y="0"/>
            <a:ext cx="9357278" cy="719931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1" y="-1"/>
            <a:ext cx="9357279" cy="7199313"/>
          </a:xfrm>
          <a:prstGeom prst="rect">
            <a:avLst/>
          </a:prstGeom>
        </p:spPr>
      </p:pic>
    </p:spTree>
    <p:extLst>
      <p:ext uri="{BB962C8B-B14F-4D97-AF65-F5344CB8AC3E}">
        <p14:creationId xmlns:p14="http://schemas.microsoft.com/office/powerpoint/2010/main" val="68919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359900" cy="7201330"/>
          </a:xfrm>
          <a:prstGeom prst="rect">
            <a:avLst/>
          </a:prstGeom>
        </p:spPr>
      </p:pic>
      <p:sp>
        <p:nvSpPr>
          <p:cNvPr id="4" name="TextBox 3"/>
          <p:cNvSpPr txBox="1"/>
          <p:nvPr/>
        </p:nvSpPr>
        <p:spPr>
          <a:xfrm>
            <a:off x="661992" y="5649967"/>
            <a:ext cx="8236101" cy="646331"/>
          </a:xfrm>
          <a:prstGeom prst="rect">
            <a:avLst/>
          </a:prstGeom>
          <a:noFill/>
        </p:spPr>
        <p:txBody>
          <a:bodyPr wrap="none" rtlCol="0">
            <a:spAutoFit/>
          </a:bodyPr>
          <a:lstStyle/>
          <a:p>
            <a:r>
              <a:rPr lang="en-US" sz="3600" b="1" dirty="0" smtClean="0">
                <a:solidFill>
                  <a:srgbClr val="FF0000"/>
                </a:solidFill>
              </a:rPr>
              <a:t>From the “1929 Almanac of New Zealand”</a:t>
            </a:r>
            <a:endParaRPr lang="en-NZ" sz="3600" b="1" dirty="0">
              <a:solidFill>
                <a:srgbClr val="FF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311" y="4635419"/>
            <a:ext cx="8649277" cy="202909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1667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sp>
        <p:nvSpPr>
          <p:cNvPr id="3" name="TextBox 2"/>
          <p:cNvSpPr txBox="1"/>
          <p:nvPr/>
        </p:nvSpPr>
        <p:spPr>
          <a:xfrm>
            <a:off x="5689601" y="-1"/>
            <a:ext cx="3546763" cy="6740307"/>
          </a:xfrm>
          <a:prstGeom prst="rect">
            <a:avLst/>
          </a:prstGeom>
          <a:noFill/>
        </p:spPr>
        <p:txBody>
          <a:bodyPr wrap="square" rtlCol="0">
            <a:spAutoFit/>
          </a:bodyPr>
          <a:lstStyle/>
          <a:p>
            <a:r>
              <a:rPr lang="en-US" sz="3600" dirty="0" smtClean="0"/>
              <a:t>In 1916, my grandfather, Norrie, employed a young lad to be a “gopher” for the theatre … his name was Robert </a:t>
            </a:r>
            <a:r>
              <a:rPr lang="en-US" sz="3600" dirty="0" err="1" smtClean="0"/>
              <a:t>Kerridge</a:t>
            </a:r>
            <a:r>
              <a:rPr lang="en-US" sz="3600" dirty="0" smtClean="0"/>
              <a:t> … later to become Sir Robert </a:t>
            </a:r>
            <a:r>
              <a:rPr lang="en-US" sz="3600" dirty="0" err="1" smtClean="0"/>
              <a:t>Kerridge</a:t>
            </a:r>
            <a:r>
              <a:rPr lang="en-US" sz="3600" dirty="0" smtClean="0"/>
              <a:t>, the owner of His Majesty’s Theatre</a:t>
            </a:r>
            <a:endParaRPr lang="en-NZ" sz="3600" dirty="0"/>
          </a:p>
        </p:txBody>
      </p:sp>
    </p:spTree>
    <p:extLst>
      <p:ext uri="{BB962C8B-B14F-4D97-AF65-F5344CB8AC3E}">
        <p14:creationId xmlns:p14="http://schemas.microsoft.com/office/powerpoint/2010/main" val="8832265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K Velvet – THEATRE STAGE CURT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359900" cy="7199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6327" y="4162697"/>
            <a:ext cx="8987245" cy="1323439"/>
          </a:xfrm>
          <a:prstGeom prst="rect">
            <a:avLst/>
          </a:prstGeom>
          <a:noFill/>
        </p:spPr>
        <p:txBody>
          <a:bodyPr wrap="square" rtlCol="0">
            <a:spAutoFit/>
          </a:bodyPr>
          <a:lstStyle/>
          <a:p>
            <a:pPr algn="ctr"/>
            <a:r>
              <a:rPr lang="en-US" sz="4000" b="1" dirty="0" smtClean="0">
                <a:solidFill>
                  <a:schemeClr val="bg1"/>
                </a:solidFill>
              </a:rPr>
              <a:t>… now back to the story of </a:t>
            </a:r>
          </a:p>
          <a:p>
            <a:pPr algn="ctr"/>
            <a:r>
              <a:rPr lang="en-US" sz="4000" b="1" dirty="0" smtClean="0">
                <a:solidFill>
                  <a:schemeClr val="bg1"/>
                </a:solidFill>
              </a:rPr>
              <a:t>His Majesty’s Theatre</a:t>
            </a:r>
            <a:endParaRPr lang="en-NZ" sz="4000" b="1" dirty="0">
              <a:solidFill>
                <a:schemeClr val="bg1"/>
              </a:solidFill>
            </a:endParaRPr>
          </a:p>
        </p:txBody>
      </p:sp>
    </p:spTree>
    <p:extLst>
      <p:ext uri="{BB962C8B-B14F-4D97-AF65-F5344CB8AC3E}">
        <p14:creationId xmlns:p14="http://schemas.microsoft.com/office/powerpoint/2010/main" val="33739312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sp>
        <p:nvSpPr>
          <p:cNvPr id="3" name="TextBox 2"/>
          <p:cNvSpPr txBox="1"/>
          <p:nvPr/>
        </p:nvSpPr>
        <p:spPr>
          <a:xfrm>
            <a:off x="683491" y="397164"/>
            <a:ext cx="8146472" cy="954107"/>
          </a:xfrm>
          <a:prstGeom prst="rect">
            <a:avLst/>
          </a:prstGeom>
          <a:noFill/>
        </p:spPr>
        <p:txBody>
          <a:bodyPr wrap="square" rtlCol="0">
            <a:spAutoFit/>
          </a:bodyPr>
          <a:lstStyle/>
          <a:p>
            <a:pPr algn="ctr"/>
            <a:r>
              <a:rPr lang="en-US" sz="2800" dirty="0" smtClean="0">
                <a:solidFill>
                  <a:schemeClr val="bg1"/>
                </a:solidFill>
              </a:rPr>
              <a:t>In 1903 </a:t>
            </a:r>
            <a:r>
              <a:rPr lang="en-NZ" sz="2800" dirty="0">
                <a:solidFill>
                  <a:schemeClr val="bg1"/>
                </a:solidFill>
              </a:rPr>
              <a:t>Charles </a:t>
            </a:r>
            <a:r>
              <a:rPr lang="en-NZ" sz="2800" dirty="0" err="1">
                <a:solidFill>
                  <a:schemeClr val="bg1"/>
                </a:solidFill>
              </a:rPr>
              <a:t>Rauger</a:t>
            </a:r>
            <a:r>
              <a:rPr lang="en-NZ" sz="2800" dirty="0">
                <a:solidFill>
                  <a:schemeClr val="bg1"/>
                </a:solidFill>
              </a:rPr>
              <a:t> Bailey </a:t>
            </a:r>
            <a:r>
              <a:rPr lang="en-NZ" sz="2800" dirty="0" smtClean="0">
                <a:solidFill>
                  <a:schemeClr val="bg1"/>
                </a:solidFill>
              </a:rPr>
              <a:t> became the manager of the theatre</a:t>
            </a:r>
            <a:endParaRPr lang="en-NZ" sz="280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8925" y="1748436"/>
            <a:ext cx="2760351" cy="41976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5714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17"/>
            <a:ext cx="9359900" cy="7201330"/>
          </a:xfrm>
          <a:prstGeom prst="rect">
            <a:avLst/>
          </a:prstGeom>
        </p:spPr>
      </p:pic>
      <p:sp>
        <p:nvSpPr>
          <p:cNvPr id="3" name="TextBox 2"/>
          <p:cNvSpPr txBox="1"/>
          <p:nvPr/>
        </p:nvSpPr>
        <p:spPr>
          <a:xfrm>
            <a:off x="120073" y="230909"/>
            <a:ext cx="9070109" cy="461665"/>
          </a:xfrm>
          <a:prstGeom prst="rect">
            <a:avLst/>
          </a:prstGeom>
          <a:noFill/>
        </p:spPr>
        <p:txBody>
          <a:bodyPr wrap="square" rtlCol="0">
            <a:spAutoFit/>
          </a:bodyPr>
          <a:lstStyle/>
          <a:p>
            <a:r>
              <a:rPr lang="en-US" sz="2400" dirty="0" smtClean="0"/>
              <a:t>His Majesty’s became a major venue throughout the next seventy years</a:t>
            </a:r>
            <a:endParaRPr lang="en-NZ" sz="2400" dirty="0"/>
          </a:p>
        </p:txBody>
      </p:sp>
    </p:spTree>
    <p:extLst>
      <p:ext uri="{BB962C8B-B14F-4D97-AF65-F5344CB8AC3E}">
        <p14:creationId xmlns:p14="http://schemas.microsoft.com/office/powerpoint/2010/main" val="682859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44444444\SLIDESHOWS\done\hismajestys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366039" cy="719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904875" y="5837382"/>
            <a:ext cx="4461164" cy="1077218"/>
          </a:xfrm>
          <a:prstGeom prst="rect">
            <a:avLst/>
          </a:prstGeom>
          <a:noFill/>
        </p:spPr>
        <p:txBody>
          <a:bodyPr wrap="square" rtlCol="0">
            <a:spAutoFit/>
          </a:bodyPr>
          <a:lstStyle/>
          <a:p>
            <a:r>
              <a:rPr lang="en-US" sz="3200" dirty="0" smtClean="0">
                <a:solidFill>
                  <a:schemeClr val="bg1"/>
                </a:solidFill>
              </a:rPr>
              <a:t>Seating was comfortable … but oh, those poles!</a:t>
            </a:r>
            <a:endParaRPr lang="en-NZ" sz="3200" dirty="0">
              <a:solidFill>
                <a:schemeClr val="bg1"/>
              </a:solidFill>
            </a:endParaRPr>
          </a:p>
        </p:txBody>
      </p:sp>
    </p:spTree>
    <p:extLst>
      <p:ext uri="{BB962C8B-B14F-4D97-AF65-F5344CB8AC3E}">
        <p14:creationId xmlns:p14="http://schemas.microsoft.com/office/powerpoint/2010/main" val="10886321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44444444\SLIDESHOWS\hismajesty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59526" cy="719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959525" y="0"/>
            <a:ext cx="4212183" cy="6986528"/>
          </a:xfrm>
          <a:prstGeom prst="rect">
            <a:avLst/>
          </a:prstGeom>
          <a:noFill/>
        </p:spPr>
        <p:txBody>
          <a:bodyPr wrap="square" rtlCol="0">
            <a:spAutoFit/>
          </a:bodyPr>
          <a:lstStyle/>
          <a:p>
            <a:r>
              <a:rPr lang="en-US" sz="2800" dirty="0" smtClean="0"/>
              <a:t>The arcade had a Nibble Nook to the right of the stage door, a flight of stairs to the dress circle (between the “marble” pillars) </a:t>
            </a:r>
          </a:p>
          <a:p>
            <a:endParaRPr lang="en-US" sz="2800" dirty="0"/>
          </a:p>
          <a:p>
            <a:r>
              <a:rPr lang="en-US" sz="2800" dirty="0" smtClean="0"/>
              <a:t>The managers apartment was above that, access to the stalls to the left and you had to go into Durham Lane to climb all the way to the “Gods”</a:t>
            </a:r>
          </a:p>
          <a:p>
            <a:endParaRPr lang="en-US" sz="2800" dirty="0"/>
          </a:p>
          <a:p>
            <a:r>
              <a:rPr lang="en-US" sz="2800" dirty="0" smtClean="0"/>
              <a:t>There was a massive DC generator under the theatre.</a:t>
            </a:r>
            <a:endParaRPr lang="en-NZ" sz="2800" dirty="0"/>
          </a:p>
        </p:txBody>
      </p:sp>
    </p:spTree>
    <p:extLst>
      <p:ext uri="{BB962C8B-B14F-4D97-AF65-F5344CB8AC3E}">
        <p14:creationId xmlns:p14="http://schemas.microsoft.com/office/powerpoint/2010/main" val="4871527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68" y="0"/>
            <a:ext cx="9364268" cy="7035394"/>
          </a:xfrm>
          <a:prstGeom prst="rect">
            <a:avLst/>
          </a:prstGeom>
        </p:spPr>
      </p:pic>
      <p:pic>
        <p:nvPicPr>
          <p:cNvPr id="3" name="Picture 2"/>
          <p:cNvPicPr>
            <a:picLocks noChangeAspect="1"/>
          </p:cNvPicPr>
          <p:nvPr/>
        </p:nvPicPr>
        <p:blipFill>
          <a:blip r:embed="rId3"/>
          <a:stretch>
            <a:fillRect/>
          </a:stretch>
        </p:blipFill>
        <p:spPr>
          <a:xfrm>
            <a:off x="6163157" y="-144541"/>
            <a:ext cx="3535986" cy="5456393"/>
          </a:xfrm>
          <a:prstGeom prst="rect">
            <a:avLst/>
          </a:prstGeom>
        </p:spPr>
      </p:pic>
      <p:sp>
        <p:nvSpPr>
          <p:cNvPr id="4" name="TextBox 3"/>
          <p:cNvSpPr txBox="1"/>
          <p:nvPr/>
        </p:nvSpPr>
        <p:spPr>
          <a:xfrm>
            <a:off x="193962" y="5578764"/>
            <a:ext cx="4027055" cy="1077218"/>
          </a:xfrm>
          <a:prstGeom prst="rect">
            <a:avLst/>
          </a:prstGeom>
          <a:noFill/>
        </p:spPr>
        <p:txBody>
          <a:bodyPr wrap="square" rtlCol="0">
            <a:spAutoFit/>
          </a:bodyPr>
          <a:lstStyle/>
          <a:p>
            <a:r>
              <a:rPr lang="en-US" sz="3200" dirty="0" smtClean="0">
                <a:solidFill>
                  <a:schemeClr val="bg1"/>
                </a:solidFill>
              </a:rPr>
              <a:t>My father was the theatre’s electrician</a:t>
            </a:r>
            <a:endParaRPr lang="en-NZ" sz="3200" dirty="0">
              <a:solidFill>
                <a:schemeClr val="bg1"/>
              </a:solidFill>
            </a:endParaRPr>
          </a:p>
        </p:txBody>
      </p:sp>
      <p:sp>
        <p:nvSpPr>
          <p:cNvPr id="5" name="TextBox 4"/>
          <p:cNvSpPr txBox="1"/>
          <p:nvPr/>
        </p:nvSpPr>
        <p:spPr>
          <a:xfrm>
            <a:off x="6567054" y="4890075"/>
            <a:ext cx="2728191" cy="2062103"/>
          </a:xfrm>
          <a:prstGeom prst="rect">
            <a:avLst/>
          </a:prstGeom>
          <a:noFill/>
        </p:spPr>
        <p:txBody>
          <a:bodyPr wrap="square" rtlCol="0">
            <a:spAutoFit/>
          </a:bodyPr>
          <a:lstStyle/>
          <a:p>
            <a:pPr algn="r"/>
            <a:r>
              <a:rPr lang="en-US" sz="3200" dirty="0" smtClean="0">
                <a:solidFill>
                  <a:schemeClr val="bg1"/>
                </a:solidFill>
              </a:rPr>
              <a:t>It was here where he met my mother – a dancer</a:t>
            </a:r>
            <a:endParaRPr lang="en-NZ" sz="3200" dirty="0">
              <a:solidFill>
                <a:schemeClr val="bg1"/>
              </a:solidFill>
            </a:endParaRPr>
          </a:p>
        </p:txBody>
      </p:sp>
    </p:spTree>
    <p:extLst>
      <p:ext uri="{BB962C8B-B14F-4D97-AF65-F5344CB8AC3E}">
        <p14:creationId xmlns:p14="http://schemas.microsoft.com/office/powerpoint/2010/main" val="412875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K Velvet – THEATRE STAGE CURT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359900" cy="7199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6327" y="2290354"/>
            <a:ext cx="8987245" cy="4401205"/>
          </a:xfrm>
          <a:prstGeom prst="rect">
            <a:avLst/>
          </a:prstGeom>
          <a:noFill/>
        </p:spPr>
        <p:txBody>
          <a:bodyPr wrap="square" rtlCol="0">
            <a:spAutoFit/>
          </a:bodyPr>
          <a:lstStyle/>
          <a:p>
            <a:pPr algn="ctr"/>
            <a:r>
              <a:rPr lang="en-US" sz="4000" b="1" dirty="0">
                <a:solidFill>
                  <a:schemeClr val="bg1"/>
                </a:solidFill>
              </a:rPr>
              <a:t>The land on which the </a:t>
            </a:r>
            <a:endParaRPr lang="en-US" sz="4000" b="1" dirty="0" smtClean="0">
              <a:solidFill>
                <a:schemeClr val="bg1"/>
              </a:solidFill>
            </a:endParaRPr>
          </a:p>
          <a:p>
            <a:pPr algn="ctr"/>
            <a:r>
              <a:rPr lang="en-US" sz="4000" b="1" dirty="0" smtClean="0">
                <a:solidFill>
                  <a:schemeClr val="bg1"/>
                </a:solidFill>
              </a:rPr>
              <a:t>arcade </a:t>
            </a:r>
            <a:r>
              <a:rPr lang="en-US" sz="4000" b="1" dirty="0">
                <a:solidFill>
                  <a:schemeClr val="bg1"/>
                </a:solidFill>
              </a:rPr>
              <a:t>and theatre </a:t>
            </a:r>
            <a:endParaRPr lang="en-US" sz="4000" b="1" dirty="0" smtClean="0">
              <a:solidFill>
                <a:schemeClr val="bg1"/>
              </a:solidFill>
            </a:endParaRPr>
          </a:p>
          <a:p>
            <a:pPr algn="ctr"/>
            <a:r>
              <a:rPr lang="en-US" sz="4000" b="1" dirty="0" smtClean="0">
                <a:solidFill>
                  <a:schemeClr val="bg1"/>
                </a:solidFill>
              </a:rPr>
              <a:t>were </a:t>
            </a:r>
            <a:r>
              <a:rPr lang="en-US" sz="4000" b="1" dirty="0">
                <a:solidFill>
                  <a:schemeClr val="bg1"/>
                </a:solidFill>
              </a:rPr>
              <a:t>once situated </a:t>
            </a:r>
            <a:endParaRPr lang="en-US" sz="4000" b="1" dirty="0" smtClean="0">
              <a:solidFill>
                <a:schemeClr val="bg1"/>
              </a:solidFill>
            </a:endParaRPr>
          </a:p>
          <a:p>
            <a:pPr algn="ctr"/>
            <a:r>
              <a:rPr lang="en-US" sz="4000" b="1" dirty="0" smtClean="0">
                <a:solidFill>
                  <a:schemeClr val="bg1"/>
                </a:solidFill>
              </a:rPr>
              <a:t>comprised </a:t>
            </a:r>
            <a:r>
              <a:rPr lang="en-US" sz="4000" b="1" dirty="0">
                <a:solidFill>
                  <a:schemeClr val="bg1"/>
                </a:solidFill>
              </a:rPr>
              <a:t>part of </a:t>
            </a:r>
            <a:endParaRPr lang="en-US" sz="4000" b="1" dirty="0" smtClean="0">
              <a:solidFill>
                <a:schemeClr val="bg1"/>
              </a:solidFill>
            </a:endParaRPr>
          </a:p>
          <a:p>
            <a:pPr algn="ctr"/>
            <a:r>
              <a:rPr lang="en-US" sz="4000" b="1" dirty="0" smtClean="0">
                <a:solidFill>
                  <a:schemeClr val="bg1"/>
                </a:solidFill>
              </a:rPr>
              <a:t>two </a:t>
            </a:r>
            <a:r>
              <a:rPr lang="en-US" sz="4000" b="1" dirty="0">
                <a:solidFill>
                  <a:schemeClr val="bg1"/>
                </a:solidFill>
              </a:rPr>
              <a:t>of the original </a:t>
            </a:r>
            <a:endParaRPr lang="en-US" sz="4000" b="1" dirty="0" smtClean="0">
              <a:solidFill>
                <a:schemeClr val="bg1"/>
              </a:solidFill>
            </a:endParaRPr>
          </a:p>
          <a:p>
            <a:pPr algn="ctr"/>
            <a:r>
              <a:rPr lang="en-US" sz="4000" b="1" dirty="0" smtClean="0">
                <a:solidFill>
                  <a:schemeClr val="bg1"/>
                </a:solidFill>
              </a:rPr>
              <a:t>Auckland </a:t>
            </a:r>
            <a:r>
              <a:rPr lang="en-US" sz="4000" b="1" dirty="0">
                <a:solidFill>
                  <a:schemeClr val="bg1"/>
                </a:solidFill>
              </a:rPr>
              <a:t>land sale sections </a:t>
            </a:r>
            <a:endParaRPr lang="en-US" sz="4000" b="1" dirty="0" smtClean="0">
              <a:solidFill>
                <a:schemeClr val="bg1"/>
              </a:solidFill>
            </a:endParaRPr>
          </a:p>
          <a:p>
            <a:pPr algn="ctr"/>
            <a:r>
              <a:rPr lang="en-US" sz="4000" b="1" dirty="0" smtClean="0">
                <a:solidFill>
                  <a:schemeClr val="bg1"/>
                </a:solidFill>
              </a:rPr>
              <a:t>from </a:t>
            </a:r>
            <a:r>
              <a:rPr lang="en-US" sz="4000" b="1" dirty="0">
                <a:solidFill>
                  <a:schemeClr val="bg1"/>
                </a:solidFill>
              </a:rPr>
              <a:t>the 1840s</a:t>
            </a:r>
            <a:endParaRPr lang="en-NZ" sz="4000" b="1" dirty="0">
              <a:solidFill>
                <a:schemeClr val="bg1"/>
              </a:solidFill>
            </a:endParaRPr>
          </a:p>
        </p:txBody>
      </p:sp>
    </p:spTree>
    <p:extLst>
      <p:ext uri="{BB962C8B-B14F-4D97-AF65-F5344CB8AC3E}">
        <p14:creationId xmlns:p14="http://schemas.microsoft.com/office/powerpoint/2010/main" val="12801230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2" y="-1"/>
            <a:ext cx="9357278" cy="7199313"/>
          </a:xfrm>
          <a:prstGeom prst="rect">
            <a:avLst/>
          </a:prstGeom>
        </p:spPr>
      </p:pic>
      <p:sp>
        <p:nvSpPr>
          <p:cNvPr id="3" name="TextBox 2"/>
          <p:cNvSpPr txBox="1"/>
          <p:nvPr/>
        </p:nvSpPr>
        <p:spPr>
          <a:xfrm>
            <a:off x="240145" y="369455"/>
            <a:ext cx="4036291" cy="6555641"/>
          </a:xfrm>
          <a:prstGeom prst="rect">
            <a:avLst/>
          </a:prstGeom>
          <a:noFill/>
        </p:spPr>
        <p:txBody>
          <a:bodyPr wrap="square" rtlCol="0">
            <a:spAutoFit/>
          </a:bodyPr>
          <a:lstStyle/>
          <a:p>
            <a:r>
              <a:rPr lang="en-US" sz="2800" dirty="0" smtClean="0"/>
              <a:t>Costumes and props in the theatre world are stored in skips – held in the “Green Room”</a:t>
            </a:r>
          </a:p>
          <a:p>
            <a:endParaRPr lang="en-US" sz="2800" dirty="0" smtClean="0"/>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a:p>
            <a:endParaRPr lang="en-US" sz="2800" dirty="0" smtClean="0"/>
          </a:p>
          <a:p>
            <a:endParaRPr lang="en-US" sz="2800" dirty="0"/>
          </a:p>
          <a:p>
            <a:r>
              <a:rPr lang="en-US" sz="2800" dirty="0" smtClean="0"/>
              <a:t>Theatre is full of strange rituals and </a:t>
            </a:r>
            <a:r>
              <a:rPr lang="en-NZ" sz="2800" dirty="0" smtClean="0"/>
              <a:t>superstition …</a:t>
            </a:r>
            <a:endParaRPr lang="en-NZ" dirty="0"/>
          </a:p>
        </p:txBody>
      </p:sp>
    </p:spTree>
    <p:extLst>
      <p:ext uri="{BB962C8B-B14F-4D97-AF65-F5344CB8AC3E}">
        <p14:creationId xmlns:p14="http://schemas.microsoft.com/office/powerpoint/2010/main" val="2558770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357278" cy="7199313"/>
          </a:xfrm>
          <a:prstGeom prst="rect">
            <a:avLst/>
          </a:prstGeom>
        </p:spPr>
      </p:pic>
      <p:sp>
        <p:nvSpPr>
          <p:cNvPr id="3" name="TextBox 2"/>
          <p:cNvSpPr txBox="1"/>
          <p:nvPr/>
        </p:nvSpPr>
        <p:spPr>
          <a:xfrm>
            <a:off x="166255" y="230909"/>
            <a:ext cx="9005454" cy="861774"/>
          </a:xfrm>
          <a:prstGeom prst="rect">
            <a:avLst/>
          </a:prstGeom>
          <a:noFill/>
        </p:spPr>
        <p:txBody>
          <a:bodyPr wrap="square" rtlCol="0">
            <a:spAutoFit/>
          </a:bodyPr>
          <a:lstStyle/>
          <a:p>
            <a:pPr algn="ctr"/>
            <a:r>
              <a:rPr lang="en-US" sz="3200" dirty="0"/>
              <a:t>The “Green Room” is never painted green</a:t>
            </a:r>
          </a:p>
          <a:p>
            <a:endParaRPr lang="en-NZ" dirty="0"/>
          </a:p>
        </p:txBody>
      </p:sp>
    </p:spTree>
    <p:extLst>
      <p:ext uri="{BB962C8B-B14F-4D97-AF65-F5344CB8AC3E}">
        <p14:creationId xmlns:p14="http://schemas.microsoft.com/office/powerpoint/2010/main" val="12526858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sp>
        <p:nvSpPr>
          <p:cNvPr id="2" name="TextBox 1"/>
          <p:cNvSpPr txBox="1"/>
          <p:nvPr/>
        </p:nvSpPr>
        <p:spPr>
          <a:xfrm>
            <a:off x="199002" y="4802910"/>
            <a:ext cx="8959273" cy="2677656"/>
          </a:xfrm>
          <a:prstGeom prst="rect">
            <a:avLst/>
          </a:prstGeom>
          <a:noFill/>
        </p:spPr>
        <p:txBody>
          <a:bodyPr wrap="square" rtlCol="0">
            <a:spAutoFit/>
          </a:bodyPr>
          <a:lstStyle/>
          <a:p>
            <a:pPr algn="ctr"/>
            <a:r>
              <a:rPr lang="en-US" sz="2800" dirty="0">
                <a:solidFill>
                  <a:schemeClr val="bg1"/>
                </a:solidFill>
              </a:rPr>
              <a:t>At the end of the evening, the last person in the theatre must leave a light bulb on a post, called a ghost light, lit in the middle of the stage. This light appeases the ghosts living in the theatre and gives them light to perform during the evening. </a:t>
            </a:r>
            <a:endParaRPr lang="en-NZ" sz="2800" dirty="0" smtClean="0">
              <a:solidFill>
                <a:schemeClr val="bg1"/>
              </a:solidFill>
            </a:endParaRPr>
          </a:p>
          <a:p>
            <a:pPr algn="ctr"/>
            <a:endParaRPr lang="en-NZ" sz="2800" dirty="0">
              <a:solidFill>
                <a:schemeClr val="bg1"/>
              </a:solidFill>
            </a:endParaRPr>
          </a:p>
        </p:txBody>
      </p:sp>
      <p:sp>
        <p:nvSpPr>
          <p:cNvPr id="5" name="TextBox 4"/>
          <p:cNvSpPr txBox="1"/>
          <p:nvPr/>
        </p:nvSpPr>
        <p:spPr>
          <a:xfrm>
            <a:off x="199002" y="549564"/>
            <a:ext cx="8959273" cy="523220"/>
          </a:xfrm>
          <a:prstGeom prst="rect">
            <a:avLst/>
          </a:prstGeom>
          <a:noFill/>
        </p:spPr>
        <p:txBody>
          <a:bodyPr wrap="square" rtlCol="0">
            <a:spAutoFit/>
          </a:bodyPr>
          <a:lstStyle/>
          <a:p>
            <a:pPr algn="ctr"/>
            <a:r>
              <a:rPr lang="en-US" sz="2800" dirty="0" smtClean="0">
                <a:solidFill>
                  <a:schemeClr val="bg1"/>
                </a:solidFill>
              </a:rPr>
              <a:t>The ghost light</a:t>
            </a:r>
            <a:endParaRPr lang="en-NZ" sz="2800" dirty="0">
              <a:solidFill>
                <a:schemeClr val="bg1"/>
              </a:solidFill>
            </a:endParaRPr>
          </a:p>
        </p:txBody>
      </p:sp>
    </p:spTree>
    <p:extLst>
      <p:ext uri="{BB962C8B-B14F-4D97-AF65-F5344CB8AC3E}">
        <p14:creationId xmlns:p14="http://schemas.microsoft.com/office/powerpoint/2010/main" val="10853083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istling in popular music | RN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359901" cy="71993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86036" y="5634182"/>
            <a:ext cx="4473864" cy="1938992"/>
          </a:xfrm>
          <a:prstGeom prst="rect">
            <a:avLst/>
          </a:prstGeom>
          <a:noFill/>
        </p:spPr>
        <p:txBody>
          <a:bodyPr wrap="square" rtlCol="0">
            <a:spAutoFit/>
          </a:bodyPr>
          <a:lstStyle/>
          <a:p>
            <a:pPr algn="ctr"/>
            <a:r>
              <a:rPr lang="en-US" sz="4000" dirty="0" smtClean="0"/>
              <a:t>You cannot whistle backstage</a:t>
            </a:r>
          </a:p>
          <a:p>
            <a:pPr algn="ctr"/>
            <a:endParaRPr lang="en-US" sz="4000" dirty="0" smtClean="0"/>
          </a:p>
        </p:txBody>
      </p:sp>
    </p:spTree>
    <p:extLst>
      <p:ext uri="{BB962C8B-B14F-4D97-AF65-F5344CB8AC3E}">
        <p14:creationId xmlns:p14="http://schemas.microsoft.com/office/powerpoint/2010/main" val="28263495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4691"/>
            <a:ext cx="9359900" cy="6986528"/>
          </a:xfrm>
          <a:prstGeom prst="rect">
            <a:avLst/>
          </a:prstGeom>
          <a:noFill/>
        </p:spPr>
        <p:txBody>
          <a:bodyPr wrap="square" rtlCol="0">
            <a:spAutoFit/>
          </a:bodyPr>
          <a:lstStyle/>
          <a:p>
            <a:pPr algn="ctr"/>
            <a:r>
              <a:rPr lang="en-US" sz="3200" dirty="0"/>
              <a:t>Whistling in the theatre is considered bad luck. This superstition started in the middle of the 1600s when theatrical scenery began to fly. </a:t>
            </a:r>
            <a:endParaRPr lang="en-US" sz="3200" dirty="0" smtClean="0"/>
          </a:p>
          <a:p>
            <a:pPr algn="ctr"/>
            <a:endParaRPr lang="en-US" sz="3200" dirty="0"/>
          </a:p>
          <a:p>
            <a:pPr algn="ctr"/>
            <a:r>
              <a:rPr lang="en-US" sz="3200" dirty="0" smtClean="0"/>
              <a:t>Sailors </a:t>
            </a:r>
            <a:r>
              <a:rPr lang="en-US" sz="3200" dirty="0"/>
              <a:t>had extensive knowledge of ropes, rigging and knots and were hired backstage as run crew. </a:t>
            </a:r>
            <a:endParaRPr lang="en-US" sz="3200" dirty="0" smtClean="0"/>
          </a:p>
          <a:p>
            <a:pPr algn="ctr"/>
            <a:endParaRPr lang="en-US" sz="3200" dirty="0"/>
          </a:p>
          <a:p>
            <a:pPr algn="ctr"/>
            <a:r>
              <a:rPr lang="en-US" sz="3200" dirty="0" smtClean="0"/>
              <a:t>Like </a:t>
            </a:r>
            <a:r>
              <a:rPr lang="en-US" sz="3200" dirty="0"/>
              <a:t>on a ship, the sailors would communicate with each other through whistles to bring a backdrop in or out. </a:t>
            </a:r>
            <a:endParaRPr lang="en-US" sz="3200" dirty="0" smtClean="0"/>
          </a:p>
          <a:p>
            <a:pPr algn="ctr"/>
            <a:endParaRPr lang="en-US" sz="3200" dirty="0"/>
          </a:p>
          <a:p>
            <a:pPr algn="ctr"/>
            <a:r>
              <a:rPr lang="en-US" sz="3200" dirty="0" smtClean="0"/>
              <a:t>Consequently</a:t>
            </a:r>
            <a:r>
              <a:rPr lang="en-US" sz="3200" dirty="0"/>
              <a:t>, a whistling actor onstage could start a scene change early or get knocked out from incoming scenery.</a:t>
            </a:r>
            <a:endParaRPr lang="en-US" sz="4800" dirty="0" smtClean="0"/>
          </a:p>
        </p:txBody>
      </p:sp>
    </p:spTree>
    <p:extLst>
      <p:ext uri="{BB962C8B-B14F-4D97-AF65-F5344CB8AC3E}">
        <p14:creationId xmlns:p14="http://schemas.microsoft.com/office/powerpoint/2010/main" val="39521262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sp>
        <p:nvSpPr>
          <p:cNvPr id="3" name="TextBox 2"/>
          <p:cNvSpPr txBox="1"/>
          <p:nvPr/>
        </p:nvSpPr>
        <p:spPr>
          <a:xfrm>
            <a:off x="92364" y="277091"/>
            <a:ext cx="9162472" cy="3539430"/>
          </a:xfrm>
          <a:prstGeom prst="rect">
            <a:avLst/>
          </a:prstGeom>
          <a:noFill/>
        </p:spPr>
        <p:txBody>
          <a:bodyPr wrap="square" rtlCol="0">
            <a:spAutoFit/>
          </a:bodyPr>
          <a:lstStyle/>
          <a:p>
            <a:pPr algn="ctr"/>
            <a:r>
              <a:rPr lang="en-NZ" sz="2800" dirty="0" smtClean="0">
                <a:solidFill>
                  <a:schemeClr val="bg1"/>
                </a:solidFill>
              </a:rPr>
              <a:t>Don’t quote </a:t>
            </a:r>
            <a:r>
              <a:rPr lang="en-NZ" sz="2800" dirty="0" err="1" smtClean="0">
                <a:solidFill>
                  <a:schemeClr val="bg1"/>
                </a:solidFill>
              </a:rPr>
              <a:t>MacBeth</a:t>
            </a:r>
            <a:r>
              <a:rPr lang="en-NZ" sz="2800" dirty="0" smtClean="0">
                <a:solidFill>
                  <a:schemeClr val="bg1"/>
                </a:solidFill>
              </a:rPr>
              <a:t> backstage</a:t>
            </a:r>
          </a:p>
          <a:p>
            <a:pPr algn="ctr"/>
            <a:endParaRPr lang="en-NZ" sz="2800" dirty="0">
              <a:solidFill>
                <a:schemeClr val="bg1"/>
              </a:solidFill>
            </a:endParaRPr>
          </a:p>
          <a:p>
            <a:pPr algn="ctr"/>
            <a:r>
              <a:rPr lang="en-NZ" sz="2800" dirty="0" smtClean="0">
                <a:solidFill>
                  <a:schemeClr val="bg1"/>
                </a:solidFill>
              </a:rPr>
              <a:t>Most </a:t>
            </a:r>
            <a:r>
              <a:rPr lang="en-NZ" sz="2800" dirty="0">
                <a:solidFill>
                  <a:schemeClr val="bg1"/>
                </a:solidFill>
              </a:rPr>
              <a:t>actors will only refer to the famous tragedy as “The Scottish Play,” believing that Shakespeare gave his three witch characters in the opening scene real spell incarnations for lines. As retaliation, a coven of actual witches cursed the play. It’s said that the actor playing Lady Macbeth tragically died on opening night in 1606 and Shakespeare himself had to step in. </a:t>
            </a:r>
          </a:p>
        </p:txBody>
      </p:sp>
    </p:spTree>
    <p:extLst>
      <p:ext uri="{BB962C8B-B14F-4D97-AF65-F5344CB8AC3E}">
        <p14:creationId xmlns:p14="http://schemas.microsoft.com/office/powerpoint/2010/main" val="12568950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359900" cy="7172469"/>
          </a:xfrm>
          <a:prstGeom prst="rect">
            <a:avLst/>
          </a:prstGeom>
        </p:spPr>
      </p:pic>
      <p:sp>
        <p:nvSpPr>
          <p:cNvPr id="3" name="TextBox 2"/>
          <p:cNvSpPr txBox="1"/>
          <p:nvPr/>
        </p:nvSpPr>
        <p:spPr>
          <a:xfrm>
            <a:off x="4698706" y="5375564"/>
            <a:ext cx="4036291" cy="1477328"/>
          </a:xfrm>
          <a:prstGeom prst="rect">
            <a:avLst/>
          </a:prstGeom>
          <a:noFill/>
        </p:spPr>
        <p:txBody>
          <a:bodyPr wrap="square" rtlCol="0">
            <a:spAutoFit/>
          </a:bodyPr>
          <a:lstStyle/>
          <a:p>
            <a:r>
              <a:rPr lang="en-US" sz="3600" dirty="0" smtClean="0"/>
              <a:t>You may not leave soap in a hand basin</a:t>
            </a:r>
          </a:p>
          <a:p>
            <a:endParaRPr lang="en-NZ" dirty="0"/>
          </a:p>
        </p:txBody>
      </p:sp>
    </p:spTree>
    <p:extLst>
      <p:ext uri="{BB962C8B-B14F-4D97-AF65-F5344CB8AC3E}">
        <p14:creationId xmlns:p14="http://schemas.microsoft.com/office/powerpoint/2010/main" val="29930474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2" y="-1"/>
            <a:ext cx="9357278" cy="7199313"/>
          </a:xfrm>
          <a:prstGeom prst="rect">
            <a:avLst/>
          </a:prstGeom>
        </p:spPr>
      </p:pic>
      <p:sp>
        <p:nvSpPr>
          <p:cNvPr id="3" name="TextBox 2"/>
          <p:cNvSpPr txBox="1"/>
          <p:nvPr/>
        </p:nvSpPr>
        <p:spPr>
          <a:xfrm>
            <a:off x="183152" y="2669309"/>
            <a:ext cx="4498109" cy="1569660"/>
          </a:xfrm>
          <a:prstGeom prst="rect">
            <a:avLst/>
          </a:prstGeom>
          <a:noFill/>
        </p:spPr>
        <p:txBody>
          <a:bodyPr wrap="square" rtlCol="0">
            <a:spAutoFit/>
          </a:bodyPr>
          <a:lstStyle/>
          <a:p>
            <a:r>
              <a:rPr lang="en-US" sz="3200" dirty="0" smtClean="0"/>
              <a:t>Out the stage door … then turn around three times and beg to be let in</a:t>
            </a:r>
            <a:endParaRPr lang="en-NZ" sz="3200" dirty="0"/>
          </a:p>
        </p:txBody>
      </p:sp>
    </p:spTree>
    <p:extLst>
      <p:ext uri="{BB962C8B-B14F-4D97-AF65-F5344CB8AC3E}">
        <p14:creationId xmlns:p14="http://schemas.microsoft.com/office/powerpoint/2010/main" val="553093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sp>
        <p:nvSpPr>
          <p:cNvPr id="3" name="TextBox 2"/>
          <p:cNvSpPr txBox="1"/>
          <p:nvPr/>
        </p:nvSpPr>
        <p:spPr>
          <a:xfrm>
            <a:off x="295984" y="129308"/>
            <a:ext cx="8765309" cy="5539978"/>
          </a:xfrm>
          <a:prstGeom prst="rect">
            <a:avLst/>
          </a:prstGeom>
          <a:noFill/>
        </p:spPr>
        <p:txBody>
          <a:bodyPr wrap="square" rtlCol="0">
            <a:spAutoFit/>
          </a:bodyPr>
          <a:lstStyle/>
          <a:p>
            <a:r>
              <a:rPr lang="en-US" sz="2800" dirty="0" smtClean="0">
                <a:solidFill>
                  <a:schemeClr val="bg1"/>
                </a:solidFill>
              </a:rPr>
              <a:t>Some Terminology in Theatre:</a:t>
            </a:r>
          </a:p>
          <a:p>
            <a:endParaRPr lang="en-US" sz="2800" dirty="0">
              <a:solidFill>
                <a:schemeClr val="bg1"/>
              </a:solidFill>
            </a:endParaRPr>
          </a:p>
          <a:p>
            <a:r>
              <a:rPr lang="en-US" sz="2800" dirty="0" smtClean="0">
                <a:solidFill>
                  <a:schemeClr val="bg1"/>
                </a:solidFill>
              </a:rPr>
              <a:t>Limelight		Mechanist		Stage Manager</a:t>
            </a:r>
          </a:p>
          <a:p>
            <a:r>
              <a:rPr lang="en-US" sz="2800" dirty="0" smtClean="0">
                <a:solidFill>
                  <a:schemeClr val="bg1"/>
                </a:solidFill>
              </a:rPr>
              <a:t>Rake			Batten		French Brace</a:t>
            </a:r>
          </a:p>
          <a:p>
            <a:r>
              <a:rPr lang="en-US" sz="2800" dirty="0" smtClean="0">
                <a:solidFill>
                  <a:schemeClr val="bg1"/>
                </a:solidFill>
              </a:rPr>
              <a:t>Prompt		OP			Drops</a:t>
            </a:r>
          </a:p>
          <a:p>
            <a:r>
              <a:rPr lang="en-US" sz="2800" dirty="0" smtClean="0">
                <a:solidFill>
                  <a:schemeClr val="bg1"/>
                </a:solidFill>
              </a:rPr>
              <a:t>Pit			Carbon Arcs		Blocks &amp; Cradles</a:t>
            </a:r>
          </a:p>
          <a:p>
            <a:r>
              <a:rPr lang="en-US" sz="2800" dirty="0" smtClean="0">
                <a:solidFill>
                  <a:schemeClr val="bg1"/>
                </a:solidFill>
              </a:rPr>
              <a:t>Proscenium		Cloth			Cues	</a:t>
            </a:r>
          </a:p>
          <a:p>
            <a:r>
              <a:rPr lang="en-US" sz="2800" dirty="0" smtClean="0">
                <a:solidFill>
                  <a:schemeClr val="bg1"/>
                </a:solidFill>
              </a:rPr>
              <a:t>Fly Floor					Medium</a:t>
            </a:r>
          </a:p>
          <a:p>
            <a:r>
              <a:rPr lang="en-US" sz="2800" dirty="0" smtClean="0">
                <a:solidFill>
                  <a:schemeClr val="bg1"/>
                </a:solidFill>
              </a:rPr>
              <a:t>Dimmer					Flats</a:t>
            </a:r>
          </a:p>
          <a:p>
            <a:r>
              <a:rPr lang="en-US" sz="2800" dirty="0" smtClean="0">
                <a:solidFill>
                  <a:schemeClr val="bg1"/>
                </a:solidFill>
              </a:rPr>
              <a:t>Legs						Pancake</a:t>
            </a:r>
          </a:p>
          <a:p>
            <a:r>
              <a:rPr lang="en-US" sz="2800" dirty="0" smtClean="0">
                <a:solidFill>
                  <a:schemeClr val="bg1"/>
                </a:solidFill>
              </a:rPr>
              <a:t>5 and 9					Wings</a:t>
            </a:r>
          </a:p>
          <a:p>
            <a:r>
              <a:rPr lang="en-US" sz="2800" dirty="0">
                <a:solidFill>
                  <a:schemeClr val="bg1"/>
                </a:solidFill>
              </a:rPr>
              <a:t>	</a:t>
            </a:r>
            <a:r>
              <a:rPr lang="en-US" sz="2800" dirty="0" smtClean="0">
                <a:solidFill>
                  <a:schemeClr val="bg1"/>
                </a:solidFill>
              </a:rPr>
              <a:t>					Barn Doors</a:t>
            </a:r>
          </a:p>
          <a:p>
            <a:endParaRPr lang="en-NZ" dirty="0">
              <a:solidFill>
                <a:schemeClr val="bg1"/>
              </a:solidFill>
            </a:endParaRPr>
          </a:p>
        </p:txBody>
      </p:sp>
    </p:spTree>
    <p:extLst>
      <p:ext uri="{BB962C8B-B14F-4D97-AF65-F5344CB8AC3E}">
        <p14:creationId xmlns:p14="http://schemas.microsoft.com/office/powerpoint/2010/main" val="22258849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17"/>
            <a:ext cx="9359900" cy="7201330"/>
          </a:xfrm>
          <a:prstGeom prst="rect">
            <a:avLst/>
          </a:prstGeom>
        </p:spPr>
      </p:pic>
      <p:sp>
        <p:nvSpPr>
          <p:cNvPr id="3" name="TextBox 2"/>
          <p:cNvSpPr txBox="1"/>
          <p:nvPr/>
        </p:nvSpPr>
        <p:spPr>
          <a:xfrm>
            <a:off x="2124364" y="129309"/>
            <a:ext cx="4830361" cy="584775"/>
          </a:xfrm>
          <a:prstGeom prst="rect">
            <a:avLst/>
          </a:prstGeom>
          <a:noFill/>
        </p:spPr>
        <p:txBody>
          <a:bodyPr wrap="none" rtlCol="0">
            <a:spAutoFit/>
          </a:bodyPr>
          <a:lstStyle/>
          <a:p>
            <a:r>
              <a:rPr lang="en-US" sz="3200" dirty="0" smtClean="0">
                <a:solidFill>
                  <a:schemeClr val="bg1"/>
                </a:solidFill>
              </a:rPr>
              <a:t>My mother was a dancer … </a:t>
            </a:r>
            <a:endParaRPr lang="en-NZ" sz="3200" dirty="0">
              <a:solidFill>
                <a:schemeClr val="bg1"/>
              </a:solidFill>
            </a:endParaRPr>
          </a:p>
        </p:txBody>
      </p:sp>
    </p:spTree>
    <p:extLst>
      <p:ext uri="{BB962C8B-B14F-4D97-AF65-F5344CB8AC3E}">
        <p14:creationId xmlns:p14="http://schemas.microsoft.com/office/powerpoint/2010/main" val="38132631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pic>
        <p:nvPicPr>
          <p:cNvPr id="3" name="Picture 2"/>
          <p:cNvPicPr>
            <a:picLocks noChangeAspect="1"/>
          </p:cNvPicPr>
          <p:nvPr/>
        </p:nvPicPr>
        <p:blipFill>
          <a:blip r:embed="rId3"/>
          <a:stretch>
            <a:fillRect/>
          </a:stretch>
        </p:blipFill>
        <p:spPr>
          <a:xfrm>
            <a:off x="-893" y="0"/>
            <a:ext cx="9358171" cy="7200000"/>
          </a:xfrm>
          <a:prstGeom prst="rect">
            <a:avLst/>
          </a:prstGeom>
        </p:spPr>
      </p:pic>
    </p:spTree>
    <p:extLst>
      <p:ext uri="{BB962C8B-B14F-4D97-AF65-F5344CB8AC3E}">
        <p14:creationId xmlns:p14="http://schemas.microsoft.com/office/powerpoint/2010/main" val="96920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2" y="-1"/>
            <a:ext cx="9357278" cy="7199313"/>
          </a:xfrm>
          <a:prstGeom prst="rect">
            <a:avLst/>
          </a:prstGeom>
        </p:spPr>
      </p:pic>
      <p:sp>
        <p:nvSpPr>
          <p:cNvPr id="4" name="TextBox 3"/>
          <p:cNvSpPr txBox="1"/>
          <p:nvPr/>
        </p:nvSpPr>
        <p:spPr>
          <a:xfrm>
            <a:off x="4027055" y="415636"/>
            <a:ext cx="5126181" cy="2062103"/>
          </a:xfrm>
          <a:prstGeom prst="rect">
            <a:avLst/>
          </a:prstGeom>
          <a:noFill/>
        </p:spPr>
        <p:txBody>
          <a:bodyPr wrap="square" rtlCol="0">
            <a:spAutoFit/>
          </a:bodyPr>
          <a:lstStyle/>
          <a:p>
            <a:pPr algn="r"/>
            <a:r>
              <a:rPr lang="en-US" sz="3200" dirty="0" smtClean="0">
                <a:solidFill>
                  <a:schemeClr val="bg1"/>
                </a:solidFill>
              </a:rPr>
              <a:t>…she danced for more than 70 years and danced with many famous people including Nureyev</a:t>
            </a:r>
            <a:endParaRPr lang="en-NZ" sz="3200" dirty="0">
              <a:solidFill>
                <a:schemeClr val="bg1"/>
              </a:solidFill>
            </a:endParaRPr>
          </a:p>
        </p:txBody>
      </p:sp>
    </p:spTree>
    <p:extLst>
      <p:ext uri="{BB962C8B-B14F-4D97-AF65-F5344CB8AC3E}">
        <p14:creationId xmlns:p14="http://schemas.microsoft.com/office/powerpoint/2010/main" val="589465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290"/>
            <a:ext cx="4368800" cy="7198023"/>
          </a:xfrm>
          <a:prstGeom prst="rect">
            <a:avLst/>
          </a:prstGeom>
        </p:spPr>
      </p:pic>
      <p:sp>
        <p:nvSpPr>
          <p:cNvPr id="3" name="TextBox 2"/>
          <p:cNvSpPr txBox="1"/>
          <p:nvPr/>
        </p:nvSpPr>
        <p:spPr>
          <a:xfrm>
            <a:off x="4664364" y="563418"/>
            <a:ext cx="4590472" cy="6001643"/>
          </a:xfrm>
          <a:prstGeom prst="rect">
            <a:avLst/>
          </a:prstGeom>
          <a:noFill/>
        </p:spPr>
        <p:txBody>
          <a:bodyPr wrap="square" rtlCol="0">
            <a:spAutoFit/>
          </a:bodyPr>
          <a:lstStyle/>
          <a:p>
            <a:r>
              <a:rPr lang="en-US" sz="3200" dirty="0" smtClean="0"/>
              <a:t>My parents met during a show called “The Girlfriend” …</a:t>
            </a:r>
          </a:p>
          <a:p>
            <a:endParaRPr lang="en-US" sz="3200" dirty="0" smtClean="0"/>
          </a:p>
          <a:p>
            <a:endParaRPr lang="en-US" sz="3200" dirty="0"/>
          </a:p>
          <a:p>
            <a:r>
              <a:rPr lang="en-US" sz="3200" dirty="0" smtClean="0"/>
              <a:t>Married during a show called “The Boyfriend” …</a:t>
            </a:r>
          </a:p>
          <a:p>
            <a:endParaRPr lang="en-US" sz="3200" dirty="0" smtClean="0"/>
          </a:p>
          <a:p>
            <a:endParaRPr lang="en-US" sz="3200" dirty="0"/>
          </a:p>
          <a:p>
            <a:r>
              <a:rPr lang="en-US" sz="3200" dirty="0" smtClean="0"/>
              <a:t>And separated for good during a show called “The Merry Widow”</a:t>
            </a:r>
            <a:endParaRPr lang="en-NZ" sz="3200" dirty="0"/>
          </a:p>
        </p:txBody>
      </p:sp>
    </p:spTree>
    <p:extLst>
      <p:ext uri="{BB962C8B-B14F-4D97-AF65-F5344CB8AC3E}">
        <p14:creationId xmlns:p14="http://schemas.microsoft.com/office/powerpoint/2010/main" val="20491246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2" y="-1"/>
            <a:ext cx="9357278" cy="7199313"/>
          </a:xfrm>
          <a:prstGeom prst="rect">
            <a:avLst/>
          </a:prstGeom>
        </p:spPr>
      </p:pic>
    </p:spTree>
    <p:extLst>
      <p:ext uri="{BB962C8B-B14F-4D97-AF65-F5344CB8AC3E}">
        <p14:creationId xmlns:p14="http://schemas.microsoft.com/office/powerpoint/2010/main" val="2677310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2" y="-1"/>
            <a:ext cx="9357278" cy="7199313"/>
          </a:xfrm>
          <a:prstGeom prst="rect">
            <a:avLst/>
          </a:prstGeom>
        </p:spPr>
      </p:pic>
      <p:sp>
        <p:nvSpPr>
          <p:cNvPr id="3" name="TextBox 2"/>
          <p:cNvSpPr txBox="1"/>
          <p:nvPr/>
        </p:nvSpPr>
        <p:spPr>
          <a:xfrm>
            <a:off x="147782" y="397164"/>
            <a:ext cx="3343563" cy="6494085"/>
          </a:xfrm>
          <a:prstGeom prst="rect">
            <a:avLst/>
          </a:prstGeom>
          <a:noFill/>
        </p:spPr>
        <p:txBody>
          <a:bodyPr wrap="square" rtlCol="0">
            <a:spAutoFit/>
          </a:bodyPr>
          <a:lstStyle/>
          <a:p>
            <a:r>
              <a:rPr lang="en-US" sz="3200" dirty="0" smtClean="0"/>
              <a:t>Mum continued performing professionally well into her </a:t>
            </a:r>
            <a:r>
              <a:rPr lang="en-US" sz="3200" dirty="0" smtClean="0"/>
              <a:t>seventies</a:t>
            </a:r>
          </a:p>
          <a:p>
            <a:endParaRPr lang="en-US" sz="3200" dirty="0"/>
          </a:p>
          <a:p>
            <a:endParaRPr lang="en-US" sz="3200" dirty="0" smtClean="0"/>
          </a:p>
          <a:p>
            <a:endParaRPr lang="en-US" sz="3200" dirty="0" smtClean="0"/>
          </a:p>
          <a:p>
            <a:endParaRPr lang="en-US" sz="3200" dirty="0"/>
          </a:p>
          <a:p>
            <a:endParaRPr lang="en-US" sz="3200" dirty="0"/>
          </a:p>
          <a:p>
            <a:r>
              <a:rPr lang="en-US" sz="3200" dirty="0" smtClean="0"/>
              <a:t>In her lifetime she appeared on stage in more than 5000 performances</a:t>
            </a:r>
            <a:endParaRPr lang="en-NZ" sz="3200" dirty="0"/>
          </a:p>
        </p:txBody>
      </p:sp>
    </p:spTree>
    <p:extLst>
      <p:ext uri="{BB962C8B-B14F-4D97-AF65-F5344CB8AC3E}">
        <p14:creationId xmlns:p14="http://schemas.microsoft.com/office/powerpoint/2010/main" val="25352751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17"/>
            <a:ext cx="9359900" cy="7201330"/>
          </a:xfrm>
          <a:prstGeom prst="rect">
            <a:avLst/>
          </a:prstGeom>
        </p:spPr>
      </p:pic>
      <p:sp>
        <p:nvSpPr>
          <p:cNvPr id="3" name="TextBox 2"/>
          <p:cNvSpPr txBox="1"/>
          <p:nvPr/>
        </p:nvSpPr>
        <p:spPr>
          <a:xfrm>
            <a:off x="0" y="277091"/>
            <a:ext cx="9359900" cy="461665"/>
          </a:xfrm>
          <a:prstGeom prst="rect">
            <a:avLst/>
          </a:prstGeom>
          <a:noFill/>
        </p:spPr>
        <p:txBody>
          <a:bodyPr wrap="square" rtlCol="0">
            <a:spAutoFit/>
          </a:bodyPr>
          <a:lstStyle/>
          <a:p>
            <a:pPr algn="ctr"/>
            <a:r>
              <a:rPr lang="en-US" sz="2400" dirty="0" smtClean="0"/>
              <a:t>A </a:t>
            </a:r>
            <a:r>
              <a:rPr lang="en-US" sz="2400" dirty="0" err="1" smtClean="0"/>
              <a:t>favourite</a:t>
            </a:r>
            <a:r>
              <a:rPr lang="en-US" sz="2400" dirty="0" smtClean="0"/>
              <a:t> haunt of show people was the “White Lady” pie cart</a:t>
            </a:r>
            <a:endParaRPr lang="en-NZ" sz="2400" dirty="0"/>
          </a:p>
        </p:txBody>
      </p:sp>
    </p:spTree>
    <p:extLst>
      <p:ext uri="{BB962C8B-B14F-4D97-AF65-F5344CB8AC3E}">
        <p14:creationId xmlns:p14="http://schemas.microsoft.com/office/powerpoint/2010/main" val="31825516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526233" cy="7199313"/>
          </a:xfrm>
          <a:prstGeom prst="rect">
            <a:avLst/>
          </a:prstGeom>
        </p:spPr>
      </p:pic>
      <p:sp>
        <p:nvSpPr>
          <p:cNvPr id="3" name="TextBox 2"/>
          <p:cNvSpPr txBox="1"/>
          <p:nvPr/>
        </p:nvSpPr>
        <p:spPr>
          <a:xfrm>
            <a:off x="5671127" y="452582"/>
            <a:ext cx="3408218" cy="6555641"/>
          </a:xfrm>
          <a:prstGeom prst="rect">
            <a:avLst/>
          </a:prstGeom>
          <a:noFill/>
        </p:spPr>
        <p:txBody>
          <a:bodyPr wrap="square" rtlCol="0">
            <a:spAutoFit/>
          </a:bodyPr>
          <a:lstStyle/>
          <a:p>
            <a:r>
              <a:rPr lang="en-US" sz="2800" dirty="0" smtClean="0"/>
              <a:t>At just 9 years old I started working at His Majesty’s Theatre</a:t>
            </a:r>
          </a:p>
          <a:p>
            <a:r>
              <a:rPr lang="en-US" sz="2800" dirty="0" smtClean="0"/>
              <a:t>Moving spotlights on stage and general duties with props</a:t>
            </a:r>
          </a:p>
          <a:p>
            <a:endParaRPr lang="en-US" sz="2800" dirty="0"/>
          </a:p>
          <a:p>
            <a:endParaRPr lang="en-US" sz="2800" dirty="0" smtClean="0"/>
          </a:p>
          <a:p>
            <a:endParaRPr lang="en-US" sz="2800" dirty="0" smtClean="0"/>
          </a:p>
          <a:p>
            <a:endParaRPr lang="en-US" sz="2800" dirty="0"/>
          </a:p>
          <a:p>
            <a:r>
              <a:rPr lang="en-US" sz="2800" dirty="0" smtClean="0"/>
              <a:t>I continued working there for the next 23 </a:t>
            </a:r>
            <a:r>
              <a:rPr lang="en-US" sz="2800" dirty="0" smtClean="0"/>
              <a:t>years in virtually every performance</a:t>
            </a:r>
          </a:p>
          <a:p>
            <a:r>
              <a:rPr lang="en-US" sz="2800" dirty="0" smtClean="0"/>
              <a:t>at the theatre</a:t>
            </a:r>
            <a:endParaRPr lang="en-NZ" sz="2800" dirty="0"/>
          </a:p>
        </p:txBody>
      </p:sp>
    </p:spTree>
    <p:extLst>
      <p:ext uri="{BB962C8B-B14F-4D97-AF65-F5344CB8AC3E}">
        <p14:creationId xmlns:p14="http://schemas.microsoft.com/office/powerpoint/2010/main" val="7459527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44444444\SLIDESHOWS\bni\gangshow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99" y="89694"/>
            <a:ext cx="9281901" cy="703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01963" y="711200"/>
            <a:ext cx="6788728"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dirty="0" smtClean="0"/>
              <a:t>My only time in front of the audience was in the 1965 Gang Show … I played the part of a pussy cat!</a:t>
            </a:r>
            <a:endParaRPr lang="en-NZ" sz="2400" dirty="0"/>
          </a:p>
        </p:txBody>
      </p:sp>
    </p:spTree>
    <p:extLst>
      <p:ext uri="{BB962C8B-B14F-4D97-AF65-F5344CB8AC3E}">
        <p14:creationId xmlns:p14="http://schemas.microsoft.com/office/powerpoint/2010/main" val="375040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2" y="-1"/>
            <a:ext cx="9357278" cy="7199313"/>
          </a:xfrm>
          <a:prstGeom prst="rect">
            <a:avLst/>
          </a:prstGeom>
        </p:spPr>
      </p:pic>
      <p:sp>
        <p:nvSpPr>
          <p:cNvPr id="3" name="TextBox 2"/>
          <p:cNvSpPr txBox="1"/>
          <p:nvPr/>
        </p:nvSpPr>
        <p:spPr>
          <a:xfrm>
            <a:off x="212436" y="563418"/>
            <a:ext cx="4396509" cy="6186309"/>
          </a:xfrm>
          <a:prstGeom prst="rect">
            <a:avLst/>
          </a:prstGeom>
          <a:noFill/>
        </p:spPr>
        <p:txBody>
          <a:bodyPr wrap="square" rtlCol="0">
            <a:spAutoFit/>
          </a:bodyPr>
          <a:lstStyle/>
          <a:p>
            <a:r>
              <a:rPr lang="en-US" sz="3600" dirty="0" smtClean="0"/>
              <a:t>I completed the last ever apprenticeship </a:t>
            </a:r>
            <a:r>
              <a:rPr lang="en-US" sz="3600" dirty="0" smtClean="0"/>
              <a:t>offered in </a:t>
            </a:r>
            <a:r>
              <a:rPr lang="en-US" sz="3600" dirty="0" smtClean="0"/>
              <a:t>theatre craft learning and doing most roles backstage – lighting, scenery, props, stage management, mechanist, follow-spot operator and </a:t>
            </a:r>
            <a:r>
              <a:rPr lang="en-US" sz="3600" dirty="0" err="1" smtClean="0"/>
              <a:t>flyman</a:t>
            </a:r>
            <a:r>
              <a:rPr lang="en-US" sz="3600" dirty="0" smtClean="0"/>
              <a:t>!</a:t>
            </a:r>
            <a:endParaRPr lang="en-NZ" sz="3600" dirty="0"/>
          </a:p>
        </p:txBody>
      </p:sp>
    </p:spTree>
    <p:extLst>
      <p:ext uri="{BB962C8B-B14F-4D97-AF65-F5344CB8AC3E}">
        <p14:creationId xmlns:p14="http://schemas.microsoft.com/office/powerpoint/2010/main" val="39862588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44444444\SLIDESHOWS\fly flo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04"/>
            <a:ext cx="4987636" cy="720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237018" y="369455"/>
            <a:ext cx="3870037" cy="6001643"/>
          </a:xfrm>
          <a:prstGeom prst="rect">
            <a:avLst/>
          </a:prstGeom>
          <a:noFill/>
        </p:spPr>
        <p:txBody>
          <a:bodyPr wrap="square" rtlCol="0">
            <a:spAutoFit/>
          </a:bodyPr>
          <a:lstStyle/>
          <a:p>
            <a:r>
              <a:rPr lang="en-US" sz="3200" dirty="0" smtClean="0"/>
              <a:t>The </a:t>
            </a:r>
            <a:r>
              <a:rPr lang="en-US" sz="3200" dirty="0" err="1" smtClean="0"/>
              <a:t>flyman’s</a:t>
            </a:r>
            <a:r>
              <a:rPr lang="en-US" sz="3200" dirty="0" smtClean="0"/>
              <a:t> job is tough and back-breaking work </a:t>
            </a:r>
          </a:p>
          <a:p>
            <a:endParaRPr lang="en-US" sz="3200" dirty="0"/>
          </a:p>
          <a:p>
            <a:r>
              <a:rPr lang="en-US" sz="3200" dirty="0" smtClean="0"/>
              <a:t>Like sailors on a sailing ship, the </a:t>
            </a:r>
            <a:r>
              <a:rPr lang="en-US" sz="3200" dirty="0" err="1" smtClean="0"/>
              <a:t>flyman</a:t>
            </a:r>
            <a:r>
              <a:rPr lang="en-US" sz="3200" dirty="0" smtClean="0"/>
              <a:t> is handling ropes, weights and counter-weights mostly in black-out conditions at breakneck speed</a:t>
            </a:r>
            <a:endParaRPr lang="en-NZ" sz="3200" dirty="0"/>
          </a:p>
        </p:txBody>
      </p:sp>
    </p:spTree>
    <p:extLst>
      <p:ext uri="{BB962C8B-B14F-4D97-AF65-F5344CB8AC3E}">
        <p14:creationId xmlns:p14="http://schemas.microsoft.com/office/powerpoint/2010/main" val="246912333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atomy of a Theatre - Theatrecrafts.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061" y="3075729"/>
            <a:ext cx="6831607" cy="41235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e:Fly gallery pin rail.jpg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608945" cy="39252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ubling Up Arbor Day: Trees &amp; Stage Rigging - Wenger | J.R. Clanc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7666" y="0"/>
            <a:ext cx="2602234" cy="389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2728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sp>
        <p:nvSpPr>
          <p:cNvPr id="3" name="TextBox 2"/>
          <p:cNvSpPr txBox="1"/>
          <p:nvPr/>
        </p:nvSpPr>
        <p:spPr>
          <a:xfrm>
            <a:off x="5486400" y="470263"/>
            <a:ext cx="3439886" cy="6740307"/>
          </a:xfrm>
          <a:prstGeom prst="rect">
            <a:avLst/>
          </a:prstGeom>
          <a:noFill/>
        </p:spPr>
        <p:txBody>
          <a:bodyPr wrap="square" rtlCol="0">
            <a:spAutoFit/>
          </a:bodyPr>
          <a:lstStyle/>
          <a:p>
            <a:r>
              <a:rPr lang="en-NZ" sz="2400" dirty="0"/>
              <a:t>By 1860, Alfred Buckland, the renowned stock agent and auctioneer from Newmarket, had possession of a large part of </a:t>
            </a:r>
            <a:r>
              <a:rPr lang="en-NZ" sz="2400" dirty="0" smtClean="0"/>
              <a:t>future site of the theatre. </a:t>
            </a:r>
          </a:p>
          <a:p>
            <a:endParaRPr lang="en-NZ" sz="2400" dirty="0"/>
          </a:p>
          <a:p>
            <a:r>
              <a:rPr lang="en-NZ" sz="2400" dirty="0" smtClean="0"/>
              <a:t>He </a:t>
            </a:r>
            <a:r>
              <a:rPr lang="en-NZ" sz="2400" dirty="0"/>
              <a:t>set up first his Bazaar Sale Yards from August </a:t>
            </a:r>
            <a:r>
              <a:rPr lang="en-NZ" sz="2400" dirty="0" smtClean="0"/>
              <a:t>1859 then </a:t>
            </a:r>
            <a:r>
              <a:rPr lang="en-NZ" sz="2400" dirty="0"/>
              <a:t>from October 1860 he took the Queen Street to Durham Lane operation a bit more further – and renamed it the Haymarket, building offices at the Queen Street frontage.</a:t>
            </a:r>
          </a:p>
        </p:txBody>
      </p:sp>
    </p:spTree>
    <p:extLst>
      <p:ext uri="{BB962C8B-B14F-4D97-AF65-F5344CB8AC3E}">
        <p14:creationId xmlns:p14="http://schemas.microsoft.com/office/powerpoint/2010/main" val="23145724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K Velvet – THEATRE STAGE CURT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359900" cy="7199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6327" y="3069375"/>
            <a:ext cx="8987245" cy="2554545"/>
          </a:xfrm>
          <a:prstGeom prst="rect">
            <a:avLst/>
          </a:prstGeom>
          <a:noFill/>
        </p:spPr>
        <p:txBody>
          <a:bodyPr wrap="square" rtlCol="0">
            <a:spAutoFit/>
          </a:bodyPr>
          <a:lstStyle/>
          <a:p>
            <a:pPr algn="ctr"/>
            <a:r>
              <a:rPr lang="en-US" sz="4000" b="1" dirty="0">
                <a:solidFill>
                  <a:schemeClr val="bg1"/>
                </a:solidFill>
              </a:rPr>
              <a:t>The old His Majesty’s Arcade and Theatre Company was taken over at some point by J C Williamson &amp; Son </a:t>
            </a:r>
            <a:r>
              <a:rPr lang="en-US" sz="4000" b="1" dirty="0" smtClean="0">
                <a:solidFill>
                  <a:schemeClr val="bg1"/>
                </a:solidFill>
              </a:rPr>
              <a:t>who </a:t>
            </a:r>
            <a:r>
              <a:rPr lang="en-US" sz="4000" b="1" dirty="0">
                <a:solidFill>
                  <a:schemeClr val="bg1"/>
                </a:solidFill>
              </a:rPr>
              <a:t>put the theatre and arcade on the market in 1976</a:t>
            </a:r>
            <a:endParaRPr lang="en-NZ" sz="4000" b="1" dirty="0">
              <a:solidFill>
                <a:schemeClr val="bg1"/>
              </a:solidFill>
            </a:endParaRPr>
          </a:p>
        </p:txBody>
      </p:sp>
    </p:spTree>
    <p:extLst>
      <p:ext uri="{BB962C8B-B14F-4D97-AF65-F5344CB8AC3E}">
        <p14:creationId xmlns:p14="http://schemas.microsoft.com/office/powerpoint/2010/main" val="33568075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K Velvet – THEATRE STAGE CURT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359900" cy="7199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6327" y="3106321"/>
            <a:ext cx="8987245" cy="3170099"/>
          </a:xfrm>
          <a:prstGeom prst="rect">
            <a:avLst/>
          </a:prstGeom>
          <a:noFill/>
        </p:spPr>
        <p:txBody>
          <a:bodyPr wrap="square" rtlCol="0">
            <a:spAutoFit/>
          </a:bodyPr>
          <a:lstStyle/>
          <a:p>
            <a:pPr algn="ctr"/>
            <a:r>
              <a:rPr lang="en-US" sz="4000" b="1" dirty="0" smtClean="0">
                <a:solidFill>
                  <a:schemeClr val="bg1"/>
                </a:solidFill>
              </a:rPr>
              <a:t>The was insufficient income to meet costs and the Auckland </a:t>
            </a:r>
            <a:r>
              <a:rPr lang="en-US" sz="4000" b="1" dirty="0">
                <a:solidFill>
                  <a:schemeClr val="bg1"/>
                </a:solidFill>
              </a:rPr>
              <a:t>City Council responded at the time by setting up a special sub-committee to look into purchasing the site </a:t>
            </a:r>
            <a:endParaRPr lang="en-NZ" sz="4000" b="1" dirty="0">
              <a:solidFill>
                <a:schemeClr val="bg1"/>
              </a:solidFill>
            </a:endParaRPr>
          </a:p>
        </p:txBody>
      </p:sp>
    </p:spTree>
    <p:extLst>
      <p:ext uri="{BB962C8B-B14F-4D97-AF65-F5344CB8AC3E}">
        <p14:creationId xmlns:p14="http://schemas.microsoft.com/office/powerpoint/2010/main" val="7039258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K Velvet – THEATRE STAGE CURT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359900" cy="7199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6327" y="2127266"/>
            <a:ext cx="8987245" cy="4401205"/>
          </a:xfrm>
          <a:prstGeom prst="rect">
            <a:avLst/>
          </a:prstGeom>
          <a:noFill/>
        </p:spPr>
        <p:txBody>
          <a:bodyPr wrap="square" rtlCol="0">
            <a:spAutoFit/>
          </a:bodyPr>
          <a:lstStyle/>
          <a:p>
            <a:pPr algn="ctr"/>
            <a:r>
              <a:rPr lang="en-US" sz="4000" b="1" dirty="0">
                <a:solidFill>
                  <a:schemeClr val="bg1"/>
                </a:solidFill>
              </a:rPr>
              <a:t>but the $1.25 million asking price was too steep. The Council at the time advised they were powerless to prevent demolition by applying a special designation to the building, due to the “reasonable development” clause of the then-governing act.</a:t>
            </a:r>
            <a:endParaRPr lang="en-NZ" sz="4000" b="1" dirty="0">
              <a:solidFill>
                <a:schemeClr val="bg1"/>
              </a:solidFill>
            </a:endParaRPr>
          </a:p>
        </p:txBody>
      </p:sp>
    </p:spTree>
    <p:extLst>
      <p:ext uri="{BB962C8B-B14F-4D97-AF65-F5344CB8AC3E}">
        <p14:creationId xmlns:p14="http://schemas.microsoft.com/office/powerpoint/2010/main" val="41224770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K Velvet – THEATRE STAGE CURT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359900" cy="7199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6327" y="1314466"/>
            <a:ext cx="8987245" cy="5632311"/>
          </a:xfrm>
          <a:prstGeom prst="rect">
            <a:avLst/>
          </a:prstGeom>
          <a:noFill/>
        </p:spPr>
        <p:txBody>
          <a:bodyPr wrap="square" rtlCol="0">
            <a:spAutoFit/>
          </a:bodyPr>
          <a:lstStyle/>
          <a:p>
            <a:pPr algn="ctr"/>
            <a:r>
              <a:rPr lang="en-US" sz="4000" b="1" dirty="0">
                <a:solidFill>
                  <a:schemeClr val="bg1"/>
                </a:solidFill>
              </a:rPr>
              <a:t>The council </a:t>
            </a:r>
            <a:r>
              <a:rPr lang="en-US" sz="4000" b="1" dirty="0" smtClean="0">
                <a:solidFill>
                  <a:schemeClr val="bg1"/>
                </a:solidFill>
              </a:rPr>
              <a:t>considered </a:t>
            </a:r>
            <a:r>
              <a:rPr lang="en-US" sz="4000" b="1" dirty="0">
                <a:solidFill>
                  <a:schemeClr val="bg1"/>
                </a:solidFill>
              </a:rPr>
              <a:t>the building to be of significant heritage value, and by then the Historic Places Trust had given it a category 2 on its register. Eventually, Auckland City Council gave the theatre-arcade complex a B on their schedule – but the owners appealed in 1977, and it was reduced to the lower level of protection of C</a:t>
            </a:r>
            <a:endParaRPr lang="en-NZ" sz="4000" b="1" dirty="0">
              <a:solidFill>
                <a:schemeClr val="bg1"/>
              </a:solidFill>
            </a:endParaRPr>
          </a:p>
        </p:txBody>
      </p:sp>
    </p:spTree>
    <p:extLst>
      <p:ext uri="{BB962C8B-B14F-4D97-AF65-F5344CB8AC3E}">
        <p14:creationId xmlns:p14="http://schemas.microsoft.com/office/powerpoint/2010/main" val="20539654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K Velvet – THEATRE STAGE CURT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359900" cy="7199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6327" y="2127266"/>
            <a:ext cx="8987245" cy="3170099"/>
          </a:xfrm>
          <a:prstGeom prst="rect">
            <a:avLst/>
          </a:prstGeom>
          <a:noFill/>
        </p:spPr>
        <p:txBody>
          <a:bodyPr wrap="square" rtlCol="0">
            <a:spAutoFit/>
          </a:bodyPr>
          <a:lstStyle/>
          <a:p>
            <a:pPr algn="ctr"/>
            <a:r>
              <a:rPr lang="en-US" sz="4000" b="1" dirty="0" smtClean="0">
                <a:solidFill>
                  <a:schemeClr val="bg1"/>
                </a:solidFill>
              </a:rPr>
              <a:t>Williamsons finally sold their property </a:t>
            </a:r>
          </a:p>
          <a:p>
            <a:pPr algn="ctr"/>
            <a:r>
              <a:rPr lang="en-NZ" sz="4000" b="1" dirty="0">
                <a:solidFill>
                  <a:schemeClr val="bg1"/>
                </a:solidFill>
              </a:rPr>
              <a:t>to </a:t>
            </a:r>
            <a:r>
              <a:rPr lang="en-NZ" sz="4000" b="1" dirty="0" err="1">
                <a:solidFill>
                  <a:schemeClr val="bg1"/>
                </a:solidFill>
              </a:rPr>
              <a:t>Kerridge</a:t>
            </a:r>
            <a:r>
              <a:rPr lang="en-NZ" sz="4000" b="1" dirty="0">
                <a:solidFill>
                  <a:schemeClr val="bg1"/>
                </a:solidFill>
              </a:rPr>
              <a:t> Odeon Corporation </a:t>
            </a:r>
            <a:endParaRPr lang="en-NZ" sz="4000" b="1" dirty="0" smtClean="0">
              <a:solidFill>
                <a:schemeClr val="bg1"/>
              </a:solidFill>
            </a:endParaRPr>
          </a:p>
          <a:p>
            <a:pPr algn="ctr"/>
            <a:endParaRPr lang="en-US" sz="4000" b="1" dirty="0">
              <a:solidFill>
                <a:schemeClr val="bg1"/>
              </a:solidFill>
            </a:endParaRPr>
          </a:p>
          <a:p>
            <a:pPr algn="ctr"/>
            <a:r>
              <a:rPr lang="en-US" sz="4000" b="1" dirty="0">
                <a:solidFill>
                  <a:schemeClr val="bg1"/>
                </a:solidFill>
              </a:rPr>
              <a:t>Demolition of the building now became imperative</a:t>
            </a:r>
            <a:endParaRPr lang="en-NZ" sz="4000" b="1" dirty="0">
              <a:solidFill>
                <a:schemeClr val="bg1"/>
              </a:solidFill>
            </a:endParaRPr>
          </a:p>
        </p:txBody>
      </p:sp>
    </p:spTree>
    <p:extLst>
      <p:ext uri="{BB962C8B-B14F-4D97-AF65-F5344CB8AC3E}">
        <p14:creationId xmlns:p14="http://schemas.microsoft.com/office/powerpoint/2010/main" val="33440803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sp>
        <p:nvSpPr>
          <p:cNvPr id="4" name="TextBox 3"/>
          <p:cNvSpPr txBox="1"/>
          <p:nvPr/>
        </p:nvSpPr>
        <p:spPr>
          <a:xfrm>
            <a:off x="3334327" y="-1"/>
            <a:ext cx="5938982" cy="6863417"/>
          </a:xfrm>
          <a:prstGeom prst="rect">
            <a:avLst/>
          </a:prstGeom>
          <a:noFill/>
        </p:spPr>
        <p:txBody>
          <a:bodyPr wrap="square" rtlCol="0">
            <a:spAutoFit/>
          </a:bodyPr>
          <a:lstStyle/>
          <a:p>
            <a:r>
              <a:rPr lang="en-NZ" sz="4000" dirty="0"/>
              <a:t>Demolition work began on the night of 23-24 December 1987. Protestors gathered, and the Council inspector was summoned, gaining entry at 1am to tell the workmen inside to cease, as the demolition permit, applied for by Pacer Corporation, had only been lodged the day before. </a:t>
            </a:r>
            <a:endParaRPr lang="en-NZ" sz="4000" dirty="0"/>
          </a:p>
        </p:txBody>
      </p:sp>
    </p:spTree>
    <p:extLst>
      <p:ext uri="{BB962C8B-B14F-4D97-AF65-F5344CB8AC3E}">
        <p14:creationId xmlns:p14="http://schemas.microsoft.com/office/powerpoint/2010/main" val="23500118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K Velvet – THEATRE STAGE CURT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359900" cy="7199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490" y="3688211"/>
            <a:ext cx="8987245" cy="1938992"/>
          </a:xfrm>
          <a:prstGeom prst="rect">
            <a:avLst/>
          </a:prstGeom>
          <a:noFill/>
        </p:spPr>
        <p:txBody>
          <a:bodyPr wrap="square" rtlCol="0">
            <a:spAutoFit/>
          </a:bodyPr>
          <a:lstStyle/>
          <a:p>
            <a:pPr algn="ctr"/>
            <a:r>
              <a:rPr lang="en-US" sz="4000" b="1" dirty="0">
                <a:solidFill>
                  <a:schemeClr val="bg1"/>
                </a:solidFill>
              </a:rPr>
              <a:t>The permit was granted anyway on 31 December 1987, and the demolition proceeded</a:t>
            </a:r>
            <a:endParaRPr lang="en-NZ" sz="4000" b="1" dirty="0">
              <a:solidFill>
                <a:schemeClr val="bg1"/>
              </a:solidFill>
            </a:endParaRPr>
          </a:p>
        </p:txBody>
      </p:sp>
    </p:spTree>
    <p:extLst>
      <p:ext uri="{BB962C8B-B14F-4D97-AF65-F5344CB8AC3E}">
        <p14:creationId xmlns:p14="http://schemas.microsoft.com/office/powerpoint/2010/main" val="33939822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spTree>
    <p:extLst>
      <p:ext uri="{BB962C8B-B14F-4D97-AF65-F5344CB8AC3E}">
        <p14:creationId xmlns:p14="http://schemas.microsoft.com/office/powerpoint/2010/main" val="36469335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spTree>
    <p:extLst>
      <p:ext uri="{BB962C8B-B14F-4D97-AF65-F5344CB8AC3E}">
        <p14:creationId xmlns:p14="http://schemas.microsoft.com/office/powerpoint/2010/main" val="2382450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spTree>
    <p:extLst>
      <p:ext uri="{BB962C8B-B14F-4D97-AF65-F5344CB8AC3E}">
        <p14:creationId xmlns:p14="http://schemas.microsoft.com/office/powerpoint/2010/main" val="8454485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sp>
        <p:nvSpPr>
          <p:cNvPr id="3" name="TextBox 2"/>
          <p:cNvSpPr txBox="1"/>
          <p:nvPr/>
        </p:nvSpPr>
        <p:spPr>
          <a:xfrm>
            <a:off x="130629" y="165463"/>
            <a:ext cx="8821782" cy="2246769"/>
          </a:xfrm>
          <a:prstGeom prst="rect">
            <a:avLst/>
          </a:prstGeom>
          <a:noFill/>
        </p:spPr>
        <p:txBody>
          <a:bodyPr wrap="square" rtlCol="0">
            <a:spAutoFit/>
          </a:bodyPr>
          <a:lstStyle/>
          <a:p>
            <a:pPr algn="ctr"/>
            <a:r>
              <a:rPr lang="en-NZ" sz="2800" dirty="0"/>
              <a:t>Buckland renamed the area “The Haymarket” and he built offices at the Queen Street frontage. The original Haymarket is in </a:t>
            </a:r>
            <a:r>
              <a:rPr lang="en-NZ" sz="2800" dirty="0" smtClean="0"/>
              <a:t>the west end of London </a:t>
            </a:r>
            <a:r>
              <a:rPr lang="en-NZ" sz="2800" dirty="0"/>
              <a:t>and was used from Elizabethan times through to 1830 as a place for farmers to sell fodder (hence the name) and produce</a:t>
            </a:r>
          </a:p>
        </p:txBody>
      </p:sp>
    </p:spTree>
    <p:extLst>
      <p:ext uri="{BB962C8B-B14F-4D97-AF65-F5344CB8AC3E}">
        <p14:creationId xmlns:p14="http://schemas.microsoft.com/office/powerpoint/2010/main" val="304207340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spTree>
    <p:extLst>
      <p:ext uri="{BB962C8B-B14F-4D97-AF65-F5344CB8AC3E}">
        <p14:creationId xmlns:p14="http://schemas.microsoft.com/office/powerpoint/2010/main" val="30795735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spTree>
    <p:extLst>
      <p:ext uri="{BB962C8B-B14F-4D97-AF65-F5344CB8AC3E}">
        <p14:creationId xmlns:p14="http://schemas.microsoft.com/office/powerpoint/2010/main" val="1803401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357278" cy="7199313"/>
          </a:xfrm>
          <a:prstGeom prst="rect">
            <a:avLst/>
          </a:prstGeom>
        </p:spPr>
      </p:pic>
    </p:spTree>
    <p:extLst>
      <p:ext uri="{BB962C8B-B14F-4D97-AF65-F5344CB8AC3E}">
        <p14:creationId xmlns:p14="http://schemas.microsoft.com/office/powerpoint/2010/main" val="8786114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lay Stock Brick | LEROY MERLIN South Africa"/>
          <p:cNvPicPr>
            <a:picLocks noChangeAspect="1" noChangeArrowheads="1"/>
          </p:cNvPicPr>
          <p:nvPr/>
        </p:nvPicPr>
        <p:blipFill rotWithShape="1">
          <a:blip r:embed="rId2">
            <a:extLst>
              <a:ext uri="{28A0092B-C50C-407E-A947-70E740481C1C}">
                <a14:useLocalDpi xmlns:a14="http://schemas.microsoft.com/office/drawing/2010/main" val="0"/>
              </a:ext>
            </a:extLst>
          </a:blip>
          <a:srcRect t="26322" b="22795"/>
          <a:stretch/>
        </p:blipFill>
        <p:spPr bwMode="auto">
          <a:xfrm>
            <a:off x="2005735" y="4174835"/>
            <a:ext cx="5391150"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4327" y="618836"/>
            <a:ext cx="7961746" cy="3416320"/>
          </a:xfrm>
          <a:prstGeom prst="rect">
            <a:avLst/>
          </a:prstGeom>
          <a:noFill/>
        </p:spPr>
        <p:txBody>
          <a:bodyPr wrap="square" rtlCol="0">
            <a:spAutoFit/>
          </a:bodyPr>
          <a:lstStyle/>
          <a:p>
            <a:pPr algn="ctr"/>
            <a:r>
              <a:rPr lang="en-US" sz="3600" dirty="0" smtClean="0"/>
              <a:t>My mother was heartbroken at the loss of the theatre</a:t>
            </a:r>
          </a:p>
          <a:p>
            <a:pPr algn="ctr"/>
            <a:endParaRPr lang="en-US" sz="3600" dirty="0"/>
          </a:p>
          <a:p>
            <a:pPr algn="ctr"/>
            <a:r>
              <a:rPr lang="en-US" sz="3600" dirty="0" smtClean="0"/>
              <a:t>I rescued a brick from the demolition site and buried it with my mother when she passed away.</a:t>
            </a:r>
            <a:endParaRPr lang="en-NZ" sz="3600" dirty="0"/>
          </a:p>
        </p:txBody>
      </p:sp>
    </p:spTree>
    <p:extLst>
      <p:ext uri="{BB962C8B-B14F-4D97-AF65-F5344CB8AC3E}">
        <p14:creationId xmlns:p14="http://schemas.microsoft.com/office/powerpoint/2010/main" val="18638127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K Velvet – THEATRE STAGE CURT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359900" cy="71993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6327" y="3512720"/>
            <a:ext cx="8987245" cy="2554545"/>
          </a:xfrm>
          <a:prstGeom prst="rect">
            <a:avLst/>
          </a:prstGeom>
          <a:noFill/>
        </p:spPr>
        <p:txBody>
          <a:bodyPr wrap="square" rtlCol="0">
            <a:spAutoFit/>
          </a:bodyPr>
          <a:lstStyle/>
          <a:p>
            <a:pPr algn="ctr"/>
            <a:r>
              <a:rPr lang="en-NZ" sz="4000" b="1" dirty="0" smtClean="0">
                <a:solidFill>
                  <a:schemeClr val="bg1"/>
                </a:solidFill>
              </a:rPr>
              <a:t>R.I.P.</a:t>
            </a:r>
          </a:p>
          <a:p>
            <a:pPr algn="ctr"/>
            <a:endParaRPr lang="en-NZ" sz="4000" b="1" dirty="0">
              <a:solidFill>
                <a:schemeClr val="bg1"/>
              </a:solidFill>
            </a:endParaRPr>
          </a:p>
          <a:p>
            <a:pPr algn="ctr"/>
            <a:r>
              <a:rPr lang="en-NZ" sz="4000" b="1" dirty="0" smtClean="0">
                <a:solidFill>
                  <a:schemeClr val="bg1"/>
                </a:solidFill>
              </a:rPr>
              <a:t>His </a:t>
            </a:r>
            <a:r>
              <a:rPr lang="en-NZ" sz="4000" b="1" dirty="0">
                <a:solidFill>
                  <a:schemeClr val="bg1"/>
                </a:solidFill>
              </a:rPr>
              <a:t>Majesty’s Theatre </a:t>
            </a:r>
            <a:r>
              <a:rPr lang="en-NZ" sz="4000" b="1" dirty="0" smtClean="0">
                <a:solidFill>
                  <a:schemeClr val="bg1"/>
                </a:solidFill>
              </a:rPr>
              <a:t>&amp; </a:t>
            </a:r>
            <a:r>
              <a:rPr lang="en-NZ" sz="4000" b="1" dirty="0">
                <a:solidFill>
                  <a:schemeClr val="bg1"/>
                </a:solidFill>
              </a:rPr>
              <a:t>Arcade </a:t>
            </a:r>
            <a:endParaRPr lang="en-NZ" sz="4000" b="1" dirty="0" smtClean="0">
              <a:solidFill>
                <a:schemeClr val="bg1"/>
              </a:solidFill>
            </a:endParaRPr>
          </a:p>
          <a:p>
            <a:pPr algn="ctr"/>
            <a:r>
              <a:rPr lang="en-NZ" sz="4000" b="1" dirty="0" smtClean="0">
                <a:solidFill>
                  <a:schemeClr val="bg1"/>
                </a:solidFill>
              </a:rPr>
              <a:t>(</a:t>
            </a:r>
            <a:r>
              <a:rPr lang="en-NZ" sz="4000" b="1" dirty="0">
                <a:solidFill>
                  <a:schemeClr val="bg1"/>
                </a:solidFill>
              </a:rPr>
              <a:t>1902-1987)</a:t>
            </a:r>
          </a:p>
        </p:txBody>
      </p:sp>
    </p:spTree>
    <p:extLst>
      <p:ext uri="{BB962C8B-B14F-4D97-AF65-F5344CB8AC3E}">
        <p14:creationId xmlns:p14="http://schemas.microsoft.com/office/powerpoint/2010/main" val="174694702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981" y="557689"/>
            <a:ext cx="5537941" cy="550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5487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94384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28643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5044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639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2" y="-1"/>
            <a:ext cx="9357278" cy="7199313"/>
          </a:xfrm>
          <a:prstGeom prst="rect">
            <a:avLst/>
          </a:prstGeom>
        </p:spPr>
      </p:pic>
      <p:sp>
        <p:nvSpPr>
          <p:cNvPr id="3" name="TextBox 2"/>
          <p:cNvSpPr txBox="1"/>
          <p:nvPr/>
        </p:nvSpPr>
        <p:spPr>
          <a:xfrm>
            <a:off x="182880" y="113212"/>
            <a:ext cx="4693920" cy="6494085"/>
          </a:xfrm>
          <a:prstGeom prst="rect">
            <a:avLst/>
          </a:prstGeom>
          <a:noFill/>
        </p:spPr>
        <p:txBody>
          <a:bodyPr wrap="square" rtlCol="0">
            <a:spAutoFit/>
          </a:bodyPr>
          <a:lstStyle/>
          <a:p>
            <a:r>
              <a:rPr lang="en-NZ" sz="3200" dirty="0"/>
              <a:t>Buckland subdivided around 2/3 of the Queen Street frontage in the 1860s and transferred this to Bishop John Coleridge </a:t>
            </a:r>
            <a:r>
              <a:rPr lang="en-NZ" sz="3200" dirty="0" err="1"/>
              <a:t>Patteson</a:t>
            </a:r>
            <a:r>
              <a:rPr lang="en-NZ" sz="3200" dirty="0"/>
              <a:t>. </a:t>
            </a:r>
            <a:endParaRPr lang="en-NZ" sz="3200" dirty="0" smtClean="0"/>
          </a:p>
          <a:p>
            <a:endParaRPr lang="en-NZ" sz="3200" dirty="0"/>
          </a:p>
          <a:p>
            <a:r>
              <a:rPr lang="en-NZ" sz="3200" dirty="0" smtClean="0"/>
              <a:t>On </a:t>
            </a:r>
            <a:r>
              <a:rPr lang="en-NZ" sz="3200" dirty="0" err="1"/>
              <a:t>Patteson’s</a:t>
            </a:r>
            <a:r>
              <a:rPr lang="en-NZ" sz="3200" dirty="0"/>
              <a:t> death in 1871, killed on the island of </a:t>
            </a:r>
            <a:r>
              <a:rPr lang="en-NZ" sz="3200" dirty="0" err="1"/>
              <a:t>Nukapu</a:t>
            </a:r>
            <a:r>
              <a:rPr lang="en-NZ" sz="3200" dirty="0"/>
              <a:t> in the Solomon Islands, his estate went to the Melanesian Trust </a:t>
            </a:r>
            <a:r>
              <a:rPr lang="en-NZ" sz="3200" dirty="0" smtClean="0"/>
              <a:t>Board</a:t>
            </a:r>
            <a:endParaRPr lang="en-NZ" dirty="0"/>
          </a:p>
        </p:txBody>
      </p:sp>
    </p:spTree>
    <p:extLst>
      <p:ext uri="{BB962C8B-B14F-4D97-AF65-F5344CB8AC3E}">
        <p14:creationId xmlns:p14="http://schemas.microsoft.com/office/powerpoint/2010/main" val="21237030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951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2" y="-1"/>
            <a:ext cx="9357278" cy="7199313"/>
          </a:xfrm>
          <a:prstGeom prst="rect">
            <a:avLst/>
          </a:prstGeom>
        </p:spPr>
      </p:pic>
      <p:sp>
        <p:nvSpPr>
          <p:cNvPr id="3" name="TextBox 2"/>
          <p:cNvSpPr txBox="1"/>
          <p:nvPr/>
        </p:nvSpPr>
        <p:spPr>
          <a:xfrm>
            <a:off x="78377" y="87086"/>
            <a:ext cx="5225143" cy="7263527"/>
          </a:xfrm>
          <a:prstGeom prst="rect">
            <a:avLst/>
          </a:prstGeom>
          <a:noFill/>
        </p:spPr>
        <p:txBody>
          <a:bodyPr wrap="square" rtlCol="0">
            <a:spAutoFit/>
          </a:bodyPr>
          <a:lstStyle/>
          <a:p>
            <a:r>
              <a:rPr lang="en-NZ" sz="3200" dirty="0"/>
              <a:t>As with many other land holdings Buckland had in Auckland, mortgages caught up with him and </a:t>
            </a:r>
            <a:r>
              <a:rPr lang="en-NZ" sz="3200" dirty="0" smtClean="0"/>
              <a:t>in 1887 </a:t>
            </a:r>
            <a:r>
              <a:rPr lang="en-NZ" sz="3200" dirty="0"/>
              <a:t>his Haymarket passed to the ownership of the Bank of New Zealand, and their Assets Realisation Board ten years later. </a:t>
            </a:r>
            <a:endParaRPr lang="en-NZ" sz="3200" dirty="0" smtClean="0"/>
          </a:p>
          <a:p>
            <a:r>
              <a:rPr lang="en-NZ" sz="3200" dirty="0" smtClean="0"/>
              <a:t>They </a:t>
            </a:r>
            <a:r>
              <a:rPr lang="en-NZ" sz="3200" dirty="0"/>
              <a:t>leased the property back to Buckland, his son, and his son-in-law Henry Thomson </a:t>
            </a:r>
            <a:r>
              <a:rPr lang="en-NZ" sz="3200" dirty="0" err="1"/>
              <a:t>Gorrie</a:t>
            </a:r>
            <a:r>
              <a:rPr lang="en-NZ" sz="3200" dirty="0"/>
              <a:t>, and the Haymarket continued for a time.</a:t>
            </a:r>
          </a:p>
          <a:p>
            <a:endParaRPr lang="en-NZ" dirty="0"/>
          </a:p>
        </p:txBody>
      </p:sp>
    </p:spTree>
    <p:extLst>
      <p:ext uri="{BB962C8B-B14F-4D97-AF65-F5344CB8AC3E}">
        <p14:creationId xmlns:p14="http://schemas.microsoft.com/office/powerpoint/2010/main" val="40257733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451</TotalTime>
  <Words>1771</Words>
  <Application>Microsoft Office PowerPoint</Application>
  <PresentationFormat>Custom</PresentationFormat>
  <Paragraphs>176</Paragraphs>
  <Slides>80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80</vt:i4>
      </vt:variant>
    </vt:vector>
  </HeadingPairs>
  <TitlesOfParts>
    <vt:vector size="85"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Handricks</dc:creator>
  <cp:lastModifiedBy>Ian Handricks</cp:lastModifiedBy>
  <cp:revision>47</cp:revision>
  <dcterms:created xsi:type="dcterms:W3CDTF">2021-02-25T01:14:04Z</dcterms:created>
  <dcterms:modified xsi:type="dcterms:W3CDTF">2021-02-27T21:53:05Z</dcterms:modified>
</cp:coreProperties>
</file>